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7" r:id="rId2"/>
    <p:sldId id="258" r:id="rId3"/>
    <p:sldId id="360" r:id="rId4"/>
    <p:sldId id="259" r:id="rId5"/>
    <p:sldId id="366" r:id="rId6"/>
    <p:sldId id="369" r:id="rId7"/>
    <p:sldId id="375" r:id="rId8"/>
    <p:sldId id="263" r:id="rId9"/>
    <p:sldId id="370" r:id="rId10"/>
    <p:sldId id="271" r:id="rId11"/>
    <p:sldId id="363" r:id="rId12"/>
    <p:sldId id="272" r:id="rId13"/>
    <p:sldId id="261" r:id="rId14"/>
    <p:sldId id="367" r:id="rId15"/>
    <p:sldId id="374" r:id="rId16"/>
    <p:sldId id="371" r:id="rId17"/>
    <p:sldId id="376" r:id="rId18"/>
    <p:sldId id="274" r:id="rId19"/>
    <p:sldId id="260" r:id="rId20"/>
    <p:sldId id="362" r:id="rId21"/>
    <p:sldId id="372" r:id="rId22"/>
    <p:sldId id="377" r:id="rId23"/>
    <p:sldId id="275" r:id="rId24"/>
    <p:sldId id="276" r:id="rId25"/>
    <p:sldId id="277" r:id="rId26"/>
    <p:sldId id="373" r:id="rId27"/>
    <p:sldId id="378" r:id="rId28"/>
    <p:sldId id="280" r:id="rId29"/>
    <p:sldId id="379" r:id="rId30"/>
    <p:sldId id="315" r:id="rId31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>
      <p:cViewPr varScale="1">
        <p:scale>
          <a:sx n="101" d="100"/>
          <a:sy n="101" d="100"/>
        </p:scale>
        <p:origin x="652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B562E-7370-4FB1-8D5A-1FBD2A51A20A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D81C6-5C09-4A96-83FF-19B8B1BBD3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3020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5EDD5-AF61-421E-8302-9BA68AA6E7D8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17E1F-90D1-48FB-877C-33354C15A0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6073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D57F65-F9CB-4D5D-9E6A-E77D82B4771E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5426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337C-838C-4A02-B574-ACA612E3AA92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F307-C91D-4992-ACDC-D522828254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5099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337C-838C-4A02-B574-ACA612E3AA92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F307-C91D-4992-ACDC-D522828254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254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337C-838C-4A02-B574-ACA612E3AA92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F307-C91D-4992-ACDC-D522828254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881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337C-838C-4A02-B574-ACA612E3AA92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F307-C91D-4992-ACDC-D522828254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910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337C-838C-4A02-B574-ACA612E3AA92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F307-C91D-4992-ACDC-D522828254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093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337C-838C-4A02-B574-ACA612E3AA92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F307-C91D-4992-ACDC-D522828254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1143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337C-838C-4A02-B574-ACA612E3AA92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F307-C91D-4992-ACDC-D522828254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576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337C-838C-4A02-B574-ACA612E3AA92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F307-C91D-4992-ACDC-D522828254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553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337C-838C-4A02-B574-ACA612E3AA92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F307-C91D-4992-ACDC-D522828254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3472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337C-838C-4A02-B574-ACA612E3AA92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F307-C91D-4992-ACDC-D522828254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346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337C-838C-4A02-B574-ACA612E3AA92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F307-C91D-4992-ACDC-D522828254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8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3337C-838C-4A02-B574-ACA612E3AA92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3F307-C91D-4992-ACDC-D522828254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005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ankootenadvocaten.nl/" TargetMode="External"/><Relationship Id="rId4" Type="http://schemas.openxmlformats.org/officeDocument/2006/relationships/hyperlink" Target="mailto:vankooten@vankootenadvocaten.n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8149F-4C1D-4600-5A1E-748B2BFC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5400" b="1" dirty="0"/>
              <a:t>Mediation, recht doen in de (protestantse) kerk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053B92-8365-7FA0-6447-356D279FD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140968"/>
            <a:ext cx="8291264" cy="29851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b="1" dirty="0">
                <a:solidFill>
                  <a:schemeClr val="tx1"/>
                </a:solidFill>
              </a:rPr>
              <a:t>mr. dr. Teunis van Kooten</a:t>
            </a:r>
          </a:p>
          <a:p>
            <a:pPr marL="0" indent="0" algn="ctr">
              <a:buNone/>
            </a:pPr>
            <a:r>
              <a:rPr lang="nl-NL" dirty="0">
                <a:solidFill>
                  <a:schemeClr val="tx1"/>
                </a:solidFill>
              </a:rPr>
              <a:t>Advocaat bij Van Kooten Advocaten </a:t>
            </a:r>
          </a:p>
          <a:p>
            <a:pPr marL="0" indent="0" algn="ctr">
              <a:buNone/>
            </a:pPr>
            <a:r>
              <a:rPr lang="nl-NL" dirty="0">
                <a:solidFill>
                  <a:schemeClr val="tx1"/>
                </a:solidFill>
              </a:rPr>
              <a:t>en</a:t>
            </a:r>
          </a:p>
          <a:p>
            <a:pPr marL="0" indent="0" algn="ctr">
              <a:buNone/>
            </a:pPr>
            <a:r>
              <a:rPr lang="nl-NL" dirty="0">
                <a:solidFill>
                  <a:schemeClr val="tx1"/>
                </a:solidFill>
              </a:rPr>
              <a:t>Universitair Docent-Onderzoeker ‘Religie, Kerk en Recht’ aan de Vrije Universiteit te Amsterdam</a:t>
            </a:r>
          </a:p>
          <a:p>
            <a:endParaRPr lang="nl-NL" dirty="0"/>
          </a:p>
        </p:txBody>
      </p:sp>
      <p:pic>
        <p:nvPicPr>
          <p:cNvPr id="4" name="Picture 2" descr="K:\Brieven ter bewerking\Verzendklaar Montfoort\VUlogo_NL_Blauw_HR_RGB_tcm289-201375.png">
            <a:extLst>
              <a:ext uri="{FF2B5EF4-FFF2-40B4-BE49-F238E27FC236}">
                <a16:creationId xmlns:a16="http://schemas.microsoft.com/office/drawing/2014/main" id="{A4C836F8-FCA9-5EC6-6E7A-0188B6A45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2241047" cy="666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K:\Kantoororganisatie\Website - PR\Logo 2017\logo vankooten.jpg">
            <a:extLst>
              <a:ext uri="{FF2B5EF4-FFF2-40B4-BE49-F238E27FC236}">
                <a16:creationId xmlns:a16="http://schemas.microsoft.com/office/drawing/2014/main" id="{331A6755-3980-3D58-AB8A-7AB05964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016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8149F-4C1D-4600-5A1E-748B2BFC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b="1" dirty="0"/>
              <a:t>Opzicht: 4 vormen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053B92-8365-7FA0-6447-356D279FD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368" y="2636912"/>
            <a:ext cx="8291264" cy="3489251"/>
          </a:xfrm>
        </p:spPr>
        <p:txBody>
          <a:bodyPr/>
          <a:lstStyle/>
          <a:p>
            <a:r>
              <a:rPr lang="nl-NL" dirty="0"/>
              <a:t>Over gemeenteleden (kerkenraad, consistorie)</a:t>
            </a:r>
          </a:p>
          <a:p>
            <a:r>
              <a:rPr lang="nl-NL" dirty="0"/>
              <a:t>Over ambtsdragers (Colleges Opzicht)</a:t>
            </a:r>
          </a:p>
          <a:p>
            <a:r>
              <a:rPr lang="nl-NL" i="1" dirty="0"/>
              <a:t>Over predikanten (leertucht: classis, synode)</a:t>
            </a:r>
          </a:p>
          <a:p>
            <a:r>
              <a:rPr lang="nl-NL" dirty="0"/>
              <a:t>Over gemeenten (Colleges Visitatie, classis)</a:t>
            </a:r>
          </a:p>
        </p:txBody>
      </p:sp>
      <p:pic>
        <p:nvPicPr>
          <p:cNvPr id="5" name="Picture 3" descr="K:\Kantoororganisatie\Website - PR\Logo 2017\logo vankooten.jpg">
            <a:extLst>
              <a:ext uri="{FF2B5EF4-FFF2-40B4-BE49-F238E27FC236}">
                <a16:creationId xmlns:a16="http://schemas.microsoft.com/office/drawing/2014/main" id="{331A6755-3980-3D58-AB8A-7AB05964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562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8149F-4C1D-4600-5A1E-748B2BFC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666948"/>
          </a:xfrm>
        </p:spPr>
        <p:txBody>
          <a:bodyPr>
            <a:normAutofit fontScale="90000"/>
          </a:bodyPr>
          <a:lstStyle/>
          <a:p>
            <a:r>
              <a:rPr lang="nl-NL" b="1" dirty="0"/>
              <a:t>Opzicht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053B92-8365-7FA0-6447-356D279FD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948"/>
            <a:ext cx="8291264" cy="43002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=&gt; Opzicht: vertrekpunt = </a:t>
            </a:r>
          </a:p>
          <a:p>
            <a:pPr marL="0" indent="0">
              <a:buNone/>
            </a:pPr>
            <a:r>
              <a:rPr lang="nl-NL" dirty="0"/>
              <a:t>	‘pastorale samenspreking en vermaan’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=&gt; Visitatie: (juridisch) geen rechtspreker, maar luisteraar en adviseur (‘huisbezoek’ gemeente)</a:t>
            </a:r>
          </a:p>
        </p:txBody>
      </p:sp>
      <p:pic>
        <p:nvPicPr>
          <p:cNvPr id="5" name="Picture 3" descr="K:\Kantoororganisatie\Website - PR\Logo 2017\logo vankooten.jpg">
            <a:extLst>
              <a:ext uri="{FF2B5EF4-FFF2-40B4-BE49-F238E27FC236}">
                <a16:creationId xmlns:a16="http://schemas.microsoft.com/office/drawing/2014/main" id="{331A6755-3980-3D58-AB8A-7AB05964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587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8149F-4C1D-4600-5A1E-748B2BFC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err="1"/>
              <a:t>Toetsnorm</a:t>
            </a:r>
            <a:r>
              <a:rPr lang="nl-NL" dirty="0"/>
              <a:t> (Ord. 10-9-6+7 PKO):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053B92-8365-7FA0-6447-356D279FD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91264" cy="39933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u="sng" dirty="0"/>
              <a:t>Leden:</a:t>
            </a:r>
          </a:p>
          <a:p>
            <a:pPr marL="0" indent="0">
              <a:buNone/>
            </a:pPr>
            <a:r>
              <a:rPr lang="nl-NL" dirty="0"/>
              <a:t>‘</a:t>
            </a:r>
            <a:r>
              <a:rPr lang="nl-NL" i="1" dirty="0">
                <a:highlight>
                  <a:srgbClr val="FFFF00"/>
                </a:highlight>
              </a:rPr>
              <a:t>onchristelijke belijdenis of levenswandel </a:t>
            </a:r>
            <a:r>
              <a:rPr lang="nl-NL" i="1" dirty="0"/>
              <a:t>of aan een andere wijze van </a:t>
            </a:r>
            <a:r>
              <a:rPr lang="nl-NL" i="1" dirty="0">
                <a:highlight>
                  <a:srgbClr val="FFFF00"/>
                </a:highlight>
              </a:rPr>
              <a:t>verstoren van de orde </a:t>
            </a:r>
            <a:r>
              <a:rPr lang="nl-NL" i="1" dirty="0"/>
              <a:t>in het leven en werken van de kerk’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u="sng" dirty="0"/>
              <a:t>Ambtsdragers:</a:t>
            </a:r>
          </a:p>
          <a:p>
            <a:pPr marL="0" indent="0">
              <a:buNone/>
            </a:pPr>
            <a:r>
              <a:rPr lang="nl-NL" i="1" dirty="0"/>
              <a:t>‘</a:t>
            </a:r>
            <a:r>
              <a:rPr lang="nl-NL" i="1" dirty="0">
                <a:highlight>
                  <a:srgbClr val="FFFF00"/>
                </a:highlight>
              </a:rPr>
              <a:t>veronachtzaming of misbruik van het ambt </a:t>
            </a:r>
            <a:r>
              <a:rPr lang="nl-NL" i="1" dirty="0"/>
              <a:t>dan wel de bediening dan wel de door de kerk toegekende bevoegdheden’</a:t>
            </a:r>
          </a:p>
        </p:txBody>
      </p:sp>
      <p:pic>
        <p:nvPicPr>
          <p:cNvPr id="5" name="Picture 3" descr="K:\Kantoororganisatie\Website - PR\Logo 2017\logo vankooten.jpg">
            <a:extLst>
              <a:ext uri="{FF2B5EF4-FFF2-40B4-BE49-F238E27FC236}">
                <a16:creationId xmlns:a16="http://schemas.microsoft.com/office/drawing/2014/main" id="{331A6755-3980-3D58-AB8A-7AB05964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397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8149F-4C1D-4600-5A1E-748B2BFC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Procedure</a:t>
            </a:r>
            <a:br>
              <a:rPr lang="nl-NL" dirty="0"/>
            </a:br>
            <a:r>
              <a:rPr lang="nl-NL" dirty="0"/>
              <a:t>consistorie/</a:t>
            </a:r>
            <a:r>
              <a:rPr lang="nl-NL" dirty="0" err="1"/>
              <a:t>CvO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053B92-8365-7FA0-6447-356D279FD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91264" cy="435334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l-NL" dirty="0"/>
              <a:t>n.a.v. klacht (aangever) of spontaan</a:t>
            </a:r>
          </a:p>
          <a:p>
            <a:pPr>
              <a:buFontTx/>
              <a:buChar char="-"/>
            </a:pPr>
            <a:r>
              <a:rPr lang="nl-NL" dirty="0"/>
              <a:t>Onderzoek</a:t>
            </a:r>
          </a:p>
          <a:p>
            <a:pPr>
              <a:buFontTx/>
              <a:buChar char="-"/>
            </a:pPr>
            <a:r>
              <a:rPr lang="nl-NL" dirty="0"/>
              <a:t>In kennis stellen beschuldigde</a:t>
            </a:r>
          </a:p>
          <a:p>
            <a:pPr>
              <a:buFontTx/>
              <a:buChar char="-"/>
            </a:pPr>
            <a:r>
              <a:rPr lang="nl-NL" dirty="0"/>
              <a:t>Zitting: horen beschuldigde</a:t>
            </a:r>
          </a:p>
          <a:p>
            <a:pPr>
              <a:buFontTx/>
              <a:buChar char="-"/>
            </a:pPr>
            <a:r>
              <a:rPr lang="nl-NL" dirty="0"/>
              <a:t>Uitspraak (evt. tuchtmaatregel)</a:t>
            </a:r>
          </a:p>
          <a:p>
            <a:pPr marL="0" indent="0">
              <a:buNone/>
            </a:pPr>
            <a:r>
              <a:rPr lang="nl-NL" dirty="0"/>
              <a:t>N.B. + deskundigen bij misbruikkwestie</a:t>
            </a:r>
          </a:p>
          <a:p>
            <a:pPr marL="0" indent="0">
              <a:buNone/>
            </a:pPr>
            <a:r>
              <a:rPr lang="nl-NL" dirty="0"/>
              <a:t>Consistorie: horen </a:t>
            </a:r>
            <a:r>
              <a:rPr lang="nl-NL" dirty="0" err="1"/>
              <a:t>CvO</a:t>
            </a:r>
            <a:r>
              <a:rPr lang="nl-NL" dirty="0"/>
              <a:t> bij tuchtmaatregel</a:t>
            </a:r>
          </a:p>
        </p:txBody>
      </p:sp>
      <p:pic>
        <p:nvPicPr>
          <p:cNvPr id="5" name="Picture 3" descr="K:\Kantoororganisatie\Website - PR\Logo 2017\logo vankooten.jpg">
            <a:extLst>
              <a:ext uri="{FF2B5EF4-FFF2-40B4-BE49-F238E27FC236}">
                <a16:creationId xmlns:a16="http://schemas.microsoft.com/office/drawing/2014/main" id="{331A6755-3980-3D58-AB8A-7AB05964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712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8149F-4C1D-4600-5A1E-748B2BFC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999604"/>
            <a:ext cx="8229600" cy="666948"/>
          </a:xfrm>
        </p:spPr>
        <p:txBody>
          <a:bodyPr>
            <a:normAutofit fontScale="90000"/>
          </a:bodyPr>
          <a:lstStyle/>
          <a:p>
            <a:r>
              <a:rPr lang="nl-NL" b="1" dirty="0"/>
              <a:t>Casus misbruik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053B92-8365-7FA0-6447-356D279FD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10568"/>
            <a:ext cx="8291264" cy="4315595"/>
          </a:xfrm>
        </p:spPr>
        <p:txBody>
          <a:bodyPr>
            <a:normAutofit fontScale="92500" lnSpcReduction="10000"/>
          </a:bodyPr>
          <a:lstStyle/>
          <a:p>
            <a:r>
              <a:rPr lang="nl-NL" sz="3600" b="0" i="0" u="none" strike="noStrike" baseline="0" dirty="0">
                <a:solidFill>
                  <a:srgbClr val="000000"/>
                </a:solidFill>
              </a:rPr>
              <a:t>Gehuwde </a:t>
            </a:r>
            <a:r>
              <a:rPr lang="nl-NL" sz="3600" dirty="0">
                <a:solidFill>
                  <a:srgbClr val="000000"/>
                </a:solidFill>
              </a:rPr>
              <a:t>p</a:t>
            </a:r>
            <a:r>
              <a:rPr lang="nl-NL" sz="3600" b="0" i="0" u="none" strike="noStrike" baseline="0" dirty="0">
                <a:solidFill>
                  <a:srgbClr val="000000"/>
                </a:solidFill>
              </a:rPr>
              <a:t>redikant heeft relatie met gehuwd gemeentelid</a:t>
            </a:r>
          </a:p>
          <a:p>
            <a:r>
              <a:rPr lang="nl-NL" sz="3600" dirty="0">
                <a:solidFill>
                  <a:srgbClr val="000000"/>
                </a:solidFill>
              </a:rPr>
              <a:t>Relatie loopt stuk: verwijt misbruik pastorale relatie</a:t>
            </a:r>
          </a:p>
          <a:p>
            <a:r>
              <a:rPr lang="nl-NL" sz="3600" dirty="0">
                <a:solidFill>
                  <a:srgbClr val="000000"/>
                </a:solidFill>
              </a:rPr>
              <a:t>Opzichtprocedure tegen predikant</a:t>
            </a:r>
          </a:p>
          <a:p>
            <a:pPr marL="0" indent="0">
              <a:buNone/>
            </a:pPr>
            <a:endParaRPr lang="nl-NL" sz="36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nl-NL" sz="3600" b="1" i="0" u="none" strike="noStrike" baseline="0" dirty="0">
                <a:solidFill>
                  <a:srgbClr val="000000"/>
                </a:solidFill>
              </a:rPr>
              <a:t>VRAAG: IS DIT DOOR MEDIATION OP TE LOSSEN?</a:t>
            </a:r>
          </a:p>
          <a:p>
            <a:pPr marL="0" indent="0">
              <a:buNone/>
            </a:pPr>
            <a:endParaRPr 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Picture 3" descr="K:\Kantoororganisatie\Website - PR\Logo 2017\logo vankooten.jpg">
            <a:extLst>
              <a:ext uri="{FF2B5EF4-FFF2-40B4-BE49-F238E27FC236}">
                <a16:creationId xmlns:a16="http://schemas.microsoft.com/office/drawing/2014/main" id="{331A6755-3980-3D58-AB8A-7AB05964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412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8149F-4C1D-4600-5A1E-748B2BFC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999604"/>
            <a:ext cx="8229600" cy="666948"/>
          </a:xfrm>
        </p:spPr>
        <p:txBody>
          <a:bodyPr>
            <a:normAutofit fontScale="90000"/>
          </a:bodyPr>
          <a:lstStyle/>
          <a:p>
            <a:r>
              <a:rPr lang="nl-NL" b="1" dirty="0"/>
              <a:t>Casus misbruik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053B92-8365-7FA0-6447-356D279FD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10568"/>
            <a:ext cx="8291264" cy="43155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>
                <a:solidFill>
                  <a:srgbClr val="000000"/>
                </a:solidFill>
                <a:latin typeface="Arial" panose="020B0604020202020204" pitchFamily="34" charset="0"/>
              </a:rPr>
              <a:t>Wie zijn belanghebbend? Geschonden relaties:  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nl-NL" dirty="0">
                <a:solidFill>
                  <a:srgbClr val="000000"/>
                </a:solidFill>
                <a:latin typeface="Arial" panose="020B0604020202020204" pitchFamily="34" charset="0"/>
              </a:rPr>
              <a:t>Predikant - gemeentelid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nl-NL" dirty="0">
                <a:solidFill>
                  <a:srgbClr val="000000"/>
                </a:solidFill>
                <a:latin typeface="Arial" panose="020B0604020202020204" pitchFamily="34" charset="0"/>
              </a:rPr>
              <a:t>Predikant - echtgenoot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nl-NL" dirty="0">
                <a:solidFill>
                  <a:srgbClr val="000000"/>
                </a:solidFill>
                <a:latin typeface="Arial" panose="020B0604020202020204" pitchFamily="34" charset="0"/>
              </a:rPr>
              <a:t>Gemeentelid - echtgenoot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nl-NL" dirty="0">
                <a:solidFill>
                  <a:srgbClr val="000000"/>
                </a:solidFill>
                <a:latin typeface="Arial" panose="020B0604020202020204" pitchFamily="34" charset="0"/>
              </a:rPr>
              <a:t>Predikant - gemeente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nl-NL" dirty="0">
                <a:solidFill>
                  <a:srgbClr val="000000"/>
                </a:solidFill>
                <a:latin typeface="Arial" panose="020B0604020202020204" pitchFamily="34" charset="0"/>
              </a:rPr>
              <a:t>Predikant - kerkenraad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nl-NL" dirty="0">
                <a:solidFill>
                  <a:srgbClr val="000000"/>
                </a:solidFill>
                <a:latin typeface="Arial" panose="020B0604020202020204" pitchFamily="34" charset="0"/>
              </a:rPr>
              <a:t>Predikant – kerk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nl-NL" dirty="0">
                <a:solidFill>
                  <a:srgbClr val="000000"/>
                </a:solidFill>
                <a:latin typeface="Arial" panose="020B0604020202020204" pitchFamily="34" charset="0"/>
              </a:rPr>
              <a:t>(Klager – predikant)</a:t>
            </a:r>
          </a:p>
        </p:txBody>
      </p:sp>
      <p:pic>
        <p:nvPicPr>
          <p:cNvPr id="5" name="Picture 3" descr="K:\Kantoororganisatie\Website - PR\Logo 2017\logo vankooten.jpg">
            <a:extLst>
              <a:ext uri="{FF2B5EF4-FFF2-40B4-BE49-F238E27FC236}">
                <a16:creationId xmlns:a16="http://schemas.microsoft.com/office/drawing/2014/main" id="{331A6755-3980-3D58-AB8A-7AB05964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593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8149F-4C1D-4600-5A1E-748B2BFC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999604"/>
            <a:ext cx="8229600" cy="666948"/>
          </a:xfrm>
        </p:spPr>
        <p:txBody>
          <a:bodyPr>
            <a:normAutofit fontScale="90000"/>
          </a:bodyPr>
          <a:lstStyle/>
          <a:p>
            <a:r>
              <a:rPr lang="nl-NL" b="1" dirty="0"/>
              <a:t>Casus misbruik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053B92-8365-7FA0-6447-356D279FD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10568"/>
            <a:ext cx="8291264" cy="4315595"/>
          </a:xfrm>
        </p:spPr>
        <p:txBody>
          <a:bodyPr>
            <a:normAutofit/>
          </a:bodyPr>
          <a:lstStyle/>
          <a:p>
            <a:r>
              <a:rPr 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Relaties: beperking tot kerkelijke banden? </a:t>
            </a:r>
          </a:p>
          <a:p>
            <a:r>
              <a:rPr 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deeloplossingen in vorm van genoegdoening aan slachtoffers wellicht mogelijk: </a:t>
            </a:r>
            <a:r>
              <a:rPr 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mediation</a:t>
            </a:r>
            <a:endParaRPr 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Geschonden norm: </a:t>
            </a:r>
          </a:p>
          <a:p>
            <a:pPr marL="400050" lvl="1" indent="0">
              <a:buNone/>
            </a:pPr>
            <a:r>
              <a:rPr 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=&gt; openbare-ordekarakter niet onderhandelbaar</a:t>
            </a:r>
          </a:p>
          <a:p>
            <a:pPr marL="400050" lvl="1" indent="0">
              <a:buNone/>
            </a:pPr>
            <a:r>
              <a:rPr 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=&gt; in beginsel niet mogelijk door </a:t>
            </a:r>
            <a:r>
              <a:rPr 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mediation</a:t>
            </a:r>
            <a:r>
              <a:rPr 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: geen ‘afkoop’ tucht</a:t>
            </a:r>
          </a:p>
          <a:p>
            <a:r>
              <a:rPr 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Mogelijke oplossingsrichting: </a:t>
            </a:r>
            <a:r>
              <a:rPr lang="nl-NL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mediation</a:t>
            </a:r>
            <a:r>
              <a:rPr lang="nl-NL" sz="2400" dirty="0">
                <a:solidFill>
                  <a:srgbClr val="000000"/>
                </a:solidFill>
                <a:latin typeface="Arial" panose="020B0604020202020204" pitchFamily="34" charset="0"/>
              </a:rPr>
              <a:t> met slachtoffers, beoordeling opzichtcollege evt. verzachtende omstandigheid?</a:t>
            </a:r>
          </a:p>
        </p:txBody>
      </p:sp>
      <p:pic>
        <p:nvPicPr>
          <p:cNvPr id="5" name="Picture 3" descr="K:\Kantoororganisatie\Website - PR\Logo 2017\logo vankooten.jpg">
            <a:extLst>
              <a:ext uri="{FF2B5EF4-FFF2-40B4-BE49-F238E27FC236}">
                <a16:creationId xmlns:a16="http://schemas.microsoft.com/office/drawing/2014/main" id="{331A6755-3980-3D58-AB8A-7AB05964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828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8149F-4C1D-4600-5A1E-748B2BFC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999604"/>
            <a:ext cx="8229600" cy="4229596"/>
          </a:xfrm>
        </p:spPr>
        <p:txBody>
          <a:bodyPr>
            <a:normAutofit/>
          </a:bodyPr>
          <a:lstStyle/>
          <a:p>
            <a:r>
              <a:rPr lang="nl-NL" sz="5400" b="1" dirty="0"/>
              <a:t>III. Ambtsontheffing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053B92-8365-7FA0-6447-356D279FD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10569"/>
            <a:ext cx="8291264" cy="970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</p:txBody>
      </p:sp>
      <p:pic>
        <p:nvPicPr>
          <p:cNvPr id="5" name="Picture 3" descr="K:\Kantoororganisatie\Website - PR\Logo 2017\logo vankooten.jpg">
            <a:extLst>
              <a:ext uri="{FF2B5EF4-FFF2-40B4-BE49-F238E27FC236}">
                <a16:creationId xmlns:a16="http://schemas.microsoft.com/office/drawing/2014/main" id="{331A6755-3980-3D58-AB8A-7AB05964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3217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8149F-4C1D-4600-5A1E-748B2BFC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71004"/>
          </a:xfrm>
        </p:spPr>
        <p:txBody>
          <a:bodyPr>
            <a:normAutofit/>
          </a:bodyPr>
          <a:lstStyle/>
          <a:p>
            <a:r>
              <a:rPr lang="nl-NL" b="1" dirty="0"/>
              <a:t>Ambtsontheffing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053B92-8365-7FA0-6447-356D279FD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91264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Norm (Ord. 3-20+21 PKO):</a:t>
            </a:r>
          </a:p>
          <a:p>
            <a:pPr marL="0" indent="0">
              <a:buNone/>
            </a:pPr>
            <a:r>
              <a:rPr lang="nl-NL" dirty="0"/>
              <a:t>- Predikant kan gemeente niet langer met stichting dienen =&gt; mismatch </a:t>
            </a:r>
            <a:r>
              <a:rPr lang="nl-NL" dirty="0" err="1"/>
              <a:t>ds</a:t>
            </a:r>
            <a:r>
              <a:rPr lang="nl-NL" dirty="0"/>
              <a:t>-gemeente</a:t>
            </a:r>
          </a:p>
          <a:p>
            <a:pPr>
              <a:buFontTx/>
              <a:buChar char="-"/>
            </a:pPr>
            <a:r>
              <a:rPr lang="nl-NL" dirty="0"/>
              <a:t>predikant is niet bekwaam om enige gemeente met stichting te dienen of in een andere functie met vrucht als predikant werkzaam te zijn =&gt; ds. algeheel ongeschikt</a:t>
            </a:r>
          </a:p>
        </p:txBody>
      </p:sp>
      <p:pic>
        <p:nvPicPr>
          <p:cNvPr id="5" name="Picture 3" descr="K:\Kantoororganisatie\Website - PR\Logo 2017\logo vankooten.jpg">
            <a:extLst>
              <a:ext uri="{FF2B5EF4-FFF2-40B4-BE49-F238E27FC236}">
                <a16:creationId xmlns:a16="http://schemas.microsoft.com/office/drawing/2014/main" id="{331A6755-3980-3D58-AB8A-7AB05964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897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8149F-4C1D-4600-5A1E-748B2BFC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143000"/>
          </a:xfrm>
        </p:spPr>
        <p:txBody>
          <a:bodyPr/>
          <a:lstStyle/>
          <a:p>
            <a:r>
              <a:rPr lang="nl-NL" b="1" dirty="0"/>
              <a:t>Procedure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053B92-8365-7FA0-6447-356D279FD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80928"/>
            <a:ext cx="8291264" cy="3345235"/>
          </a:xfrm>
        </p:spPr>
        <p:txBody>
          <a:bodyPr>
            <a:normAutofit/>
          </a:bodyPr>
          <a:lstStyle/>
          <a:p>
            <a:r>
              <a:rPr lang="nl-NL" dirty="0"/>
              <a:t>Na horen classicale college voor de visitatie</a:t>
            </a:r>
          </a:p>
          <a:p>
            <a:r>
              <a:rPr lang="nl-NL" dirty="0"/>
              <a:t>(doorgaans) BMCV verzoekt </a:t>
            </a:r>
          </a:p>
          <a:p>
            <a:r>
              <a:rPr lang="nl-NL" dirty="0"/>
              <a:t>Horen predikant, kerkenraad, evt. CCV</a:t>
            </a:r>
          </a:p>
          <a:p>
            <a:r>
              <a:rPr lang="nl-NL" dirty="0"/>
              <a:t>Uitspraak losmaking min. 3, max. 12 maanden</a:t>
            </a:r>
          </a:p>
          <a:p>
            <a:pPr marL="0" indent="0">
              <a:buNone/>
            </a:pPr>
            <a:r>
              <a:rPr lang="nl-NL" dirty="0"/>
              <a:t>N.B. Geen beantwoording ‘</a:t>
            </a:r>
            <a:r>
              <a:rPr lang="nl-NL" dirty="0" err="1"/>
              <a:t>schuld’vraag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Picture 3" descr="K:\Kantoororganisatie\Website - PR\Logo 2017\logo vankooten.jpg">
            <a:extLst>
              <a:ext uri="{FF2B5EF4-FFF2-40B4-BE49-F238E27FC236}">
                <a16:creationId xmlns:a16="http://schemas.microsoft.com/office/drawing/2014/main" id="{331A6755-3980-3D58-AB8A-7AB05964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608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8149F-4C1D-4600-5A1E-748B2BFC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666948"/>
          </a:xfrm>
        </p:spPr>
        <p:txBody>
          <a:bodyPr>
            <a:normAutofit fontScale="90000"/>
          </a:bodyPr>
          <a:lstStyle/>
          <a:p>
            <a:r>
              <a:rPr lang="nl-NL" b="1" dirty="0"/>
              <a:t>Thema’s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053B92-8365-7FA0-6447-356D279FD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91264" cy="4209331"/>
          </a:xfrm>
        </p:spPr>
        <p:txBody>
          <a:bodyPr/>
          <a:lstStyle/>
          <a:p>
            <a:pPr marL="571500" indent="-571500">
              <a:buAutoNum type="romanUcPeriod"/>
            </a:pPr>
            <a:endParaRPr lang="nl-NL" dirty="0"/>
          </a:p>
          <a:p>
            <a:pPr marL="571500" indent="-571500">
              <a:buAutoNum type="romanUcPeriod"/>
            </a:pPr>
            <a:r>
              <a:rPr lang="nl-NL" dirty="0"/>
              <a:t>Enkele grondnoties kerkrecht PKN</a:t>
            </a:r>
          </a:p>
          <a:p>
            <a:pPr marL="571500" indent="-571500">
              <a:buAutoNum type="romanUcPeriod"/>
            </a:pPr>
            <a:r>
              <a:rPr lang="nl-NL" dirty="0"/>
              <a:t>Opzicht</a:t>
            </a:r>
          </a:p>
          <a:p>
            <a:pPr marL="571500" indent="-571500">
              <a:buAutoNum type="romanUcPeriod"/>
            </a:pPr>
            <a:r>
              <a:rPr lang="nl-NL" dirty="0"/>
              <a:t>Ambtsontheffing</a:t>
            </a:r>
          </a:p>
          <a:p>
            <a:pPr marL="571500" indent="-571500">
              <a:buAutoNum type="romanUcPeriod"/>
            </a:pPr>
            <a:r>
              <a:rPr lang="nl-NL" dirty="0"/>
              <a:t>Bezwaren en Geschillen</a:t>
            </a:r>
          </a:p>
          <a:p>
            <a:pPr marL="571500" indent="-571500">
              <a:buAutoNum type="romanUcPeriod"/>
            </a:pPr>
            <a:r>
              <a:rPr lang="nl-NL" dirty="0"/>
              <a:t>Slotopmerkingen</a:t>
            </a:r>
          </a:p>
        </p:txBody>
      </p:sp>
      <p:pic>
        <p:nvPicPr>
          <p:cNvPr id="5" name="Picture 3" descr="K:\Kantoororganisatie\Website - PR\Logo 2017\logo vankooten.jpg">
            <a:extLst>
              <a:ext uri="{FF2B5EF4-FFF2-40B4-BE49-F238E27FC236}">
                <a16:creationId xmlns:a16="http://schemas.microsoft.com/office/drawing/2014/main" id="{331A6755-3980-3D58-AB8A-7AB05964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3654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8149F-4C1D-4600-5A1E-748B2BFC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731837"/>
            <a:ext cx="8229600" cy="1401019"/>
          </a:xfrm>
        </p:spPr>
        <p:txBody>
          <a:bodyPr>
            <a:normAutofit fontScale="90000"/>
          </a:bodyPr>
          <a:lstStyle/>
          <a:p>
            <a:pPr algn="l"/>
            <a:br>
              <a:rPr lang="nl-NL" b="1" dirty="0"/>
            </a:br>
            <a:r>
              <a:rPr lang="nl-NL" b="1" dirty="0"/>
              <a:t>CASUS Losmaking predikant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053B92-8365-7FA0-6447-356D279FD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91264" cy="4065315"/>
          </a:xfrm>
        </p:spPr>
        <p:txBody>
          <a:bodyPr/>
          <a:lstStyle/>
          <a:p>
            <a:endParaRPr lang="nl-NL" dirty="0"/>
          </a:p>
          <a:p>
            <a:r>
              <a:rPr lang="nl-NL" dirty="0"/>
              <a:t>Conflict predikant en kerkenraad</a:t>
            </a:r>
          </a:p>
          <a:p>
            <a:r>
              <a:rPr lang="nl-NL" dirty="0"/>
              <a:t>Afspraak in </a:t>
            </a:r>
            <a:r>
              <a:rPr lang="nl-NL" dirty="0" err="1"/>
              <a:t>mediation</a:t>
            </a:r>
            <a:r>
              <a:rPr lang="nl-NL" dirty="0"/>
              <a:t>:</a:t>
            </a:r>
          </a:p>
          <a:p>
            <a:pPr lvl="1">
              <a:buFontTx/>
              <a:buChar char="-"/>
            </a:pPr>
            <a:r>
              <a:rPr lang="nl-NL" dirty="0"/>
              <a:t>Predikant akkoord met losmaking</a:t>
            </a:r>
          </a:p>
          <a:p>
            <a:pPr lvl="1">
              <a:buFontTx/>
              <a:buChar char="-"/>
            </a:pPr>
            <a:r>
              <a:rPr lang="nl-NL" dirty="0"/>
              <a:t>Ontvangt daarvoor 100.000 euro</a:t>
            </a:r>
          </a:p>
          <a:p>
            <a:pPr marL="457200" lvl="1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VRAAG: IS DEZE AFSPRAAK TOELAATBAAR?</a:t>
            </a:r>
          </a:p>
          <a:p>
            <a:pPr>
              <a:buFontTx/>
              <a:buChar char="-"/>
            </a:pPr>
            <a:endParaRPr lang="nl-NL" dirty="0"/>
          </a:p>
        </p:txBody>
      </p:sp>
      <p:pic>
        <p:nvPicPr>
          <p:cNvPr id="5" name="Picture 3" descr="K:\Kantoororganisatie\Website - PR\Logo 2017\logo vankooten.jpg">
            <a:extLst>
              <a:ext uri="{FF2B5EF4-FFF2-40B4-BE49-F238E27FC236}">
                <a16:creationId xmlns:a16="http://schemas.microsoft.com/office/drawing/2014/main" id="{331A6755-3980-3D58-AB8A-7AB05964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4420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8149F-4C1D-4600-5A1E-748B2BFC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731837"/>
            <a:ext cx="8229600" cy="1401019"/>
          </a:xfrm>
        </p:spPr>
        <p:txBody>
          <a:bodyPr>
            <a:normAutofit/>
          </a:bodyPr>
          <a:lstStyle/>
          <a:p>
            <a:pPr algn="l"/>
            <a:r>
              <a:rPr lang="nl-NL" b="1" dirty="0"/>
              <a:t>CASUS losmaking predikant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053B92-8365-7FA0-6447-356D279FD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91264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Losmaking exclusief voorbehouden aan GCA: niet onderling af te spreken</a:t>
            </a:r>
          </a:p>
          <a:p>
            <a:pPr>
              <a:buFontTx/>
              <a:buChar char="-"/>
            </a:pPr>
            <a:r>
              <a:rPr lang="nl-NL" dirty="0"/>
              <a:t>Simonie: ambt in ruil voor geld, roeping van Godswege?</a:t>
            </a:r>
          </a:p>
          <a:p>
            <a:pPr>
              <a:buFontTx/>
              <a:buChar char="-"/>
            </a:pPr>
            <a:r>
              <a:rPr lang="nl-NL" dirty="0"/>
              <a:t>Kerkorde: dwingende voorschriften financiële afwikkeling bij losmaking (wachtgeldregeling)</a:t>
            </a:r>
          </a:p>
        </p:txBody>
      </p:sp>
      <p:pic>
        <p:nvPicPr>
          <p:cNvPr id="5" name="Picture 3" descr="K:\Kantoororganisatie\Website - PR\Logo 2017\logo vankooten.jpg">
            <a:extLst>
              <a:ext uri="{FF2B5EF4-FFF2-40B4-BE49-F238E27FC236}">
                <a16:creationId xmlns:a16="http://schemas.microsoft.com/office/drawing/2014/main" id="{331A6755-3980-3D58-AB8A-7AB05964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0209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8149F-4C1D-4600-5A1E-748B2BFC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999604"/>
            <a:ext cx="8229600" cy="4229596"/>
          </a:xfrm>
        </p:spPr>
        <p:txBody>
          <a:bodyPr>
            <a:normAutofit/>
          </a:bodyPr>
          <a:lstStyle/>
          <a:p>
            <a:r>
              <a:rPr lang="nl-NL" sz="5400" b="1" dirty="0"/>
              <a:t>IV. Bezwaren en geschillen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053B92-8365-7FA0-6447-356D279FD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10569"/>
            <a:ext cx="8291264" cy="970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</p:txBody>
      </p:sp>
      <p:pic>
        <p:nvPicPr>
          <p:cNvPr id="5" name="Picture 3" descr="K:\Kantoororganisatie\Website - PR\Logo 2017\logo vankooten.jpg">
            <a:extLst>
              <a:ext uri="{FF2B5EF4-FFF2-40B4-BE49-F238E27FC236}">
                <a16:creationId xmlns:a16="http://schemas.microsoft.com/office/drawing/2014/main" id="{331A6755-3980-3D58-AB8A-7AB05964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82004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8149F-4C1D-4600-5A1E-748B2BFC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143000"/>
          </a:xfrm>
        </p:spPr>
        <p:txBody>
          <a:bodyPr/>
          <a:lstStyle/>
          <a:p>
            <a:r>
              <a:rPr lang="nl-NL" b="1" dirty="0"/>
              <a:t>Bezwaren en Geschillen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053B92-8365-7FA0-6447-356D279FD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08920"/>
            <a:ext cx="8291264" cy="3417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Ord. 12-1-1 (doel)</a:t>
            </a:r>
          </a:p>
          <a:p>
            <a:pPr marL="0" indent="0">
              <a:buNone/>
            </a:pPr>
            <a:r>
              <a:rPr lang="nl-NL" b="0" i="0" u="none" strike="noStrike" baseline="0" dirty="0">
                <a:solidFill>
                  <a:srgbClr val="000000"/>
                </a:solidFill>
              </a:rPr>
              <a:t>De behandeling van bezwaren en geschillen geschiedt </a:t>
            </a:r>
            <a:r>
              <a:rPr lang="nl-NL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</a:rPr>
              <a:t>ter </a:t>
            </a:r>
            <a:r>
              <a:rPr lang="nl-NL" b="0" i="0" u="none" strike="noStrike" baseline="0" dirty="0" err="1">
                <a:solidFill>
                  <a:srgbClr val="000000"/>
                </a:solidFill>
                <a:highlight>
                  <a:srgbClr val="FFFF00"/>
                </a:highlight>
              </a:rPr>
              <a:t>onderhouding</a:t>
            </a:r>
            <a:r>
              <a:rPr lang="nl-NL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</a:rPr>
              <a:t> van het recht</a:t>
            </a:r>
            <a:r>
              <a:rPr lang="nl-NL" b="0" i="0" u="none" strike="noStrike" baseline="0" dirty="0">
                <a:solidFill>
                  <a:srgbClr val="000000"/>
                </a:solidFill>
              </a:rPr>
              <a:t>, met inachtneming van de </a:t>
            </a:r>
            <a:r>
              <a:rPr lang="nl-NL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</a:rPr>
              <a:t>rechtvaardigheid en de liefde </a:t>
            </a:r>
            <a:r>
              <a:rPr lang="nl-NL" b="0" i="0" u="none" strike="noStrike" baseline="0" dirty="0">
                <a:solidFill>
                  <a:srgbClr val="000000"/>
                </a:solidFill>
              </a:rPr>
              <a:t>in de gemeenschap van de kerk. </a:t>
            </a:r>
            <a:endParaRPr lang="nl-NL" dirty="0"/>
          </a:p>
        </p:txBody>
      </p:sp>
      <p:pic>
        <p:nvPicPr>
          <p:cNvPr id="5" name="Picture 3" descr="K:\Kantoororganisatie\Website - PR\Logo 2017\logo vankooten.jpg">
            <a:extLst>
              <a:ext uri="{FF2B5EF4-FFF2-40B4-BE49-F238E27FC236}">
                <a16:creationId xmlns:a16="http://schemas.microsoft.com/office/drawing/2014/main" id="{331A6755-3980-3D58-AB8A-7AB05964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3771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8149F-4C1D-4600-5A1E-748B2BFC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08112"/>
          </a:xfrm>
        </p:spPr>
        <p:txBody>
          <a:bodyPr/>
          <a:lstStyle/>
          <a:p>
            <a:pPr marL="0" indent="0">
              <a:buNone/>
            </a:pPr>
            <a:r>
              <a:rPr lang="nl-NL" b="1" dirty="0"/>
              <a:t>Procedure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053B92-8365-7FA0-6447-356D279FD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91264" cy="428133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l-NL" dirty="0"/>
              <a:t>B&amp;G: ‘</a:t>
            </a:r>
            <a:r>
              <a:rPr lang="nl-NL" dirty="0" err="1"/>
              <a:t>rest’rechter</a:t>
            </a:r>
            <a:endParaRPr lang="nl-NL" dirty="0"/>
          </a:p>
          <a:p>
            <a:pPr>
              <a:buFontTx/>
              <a:buChar char="-"/>
            </a:pPr>
            <a:r>
              <a:rPr lang="nl-NL" dirty="0"/>
              <a:t>Marginale toetsing: vooral procedureel</a:t>
            </a:r>
          </a:p>
          <a:p>
            <a:pPr>
              <a:buFontTx/>
              <a:buChar char="-"/>
            </a:pPr>
            <a:r>
              <a:rPr lang="nl-NL" dirty="0"/>
              <a:t>Bezwaarschrift (vormvereisten) bij CCBG</a:t>
            </a:r>
          </a:p>
          <a:p>
            <a:pPr>
              <a:buFontTx/>
              <a:buChar char="-"/>
            </a:pPr>
            <a:r>
              <a:rPr lang="nl-NL" dirty="0"/>
              <a:t>Verweerschrift</a:t>
            </a:r>
          </a:p>
          <a:p>
            <a:pPr>
              <a:buFontTx/>
              <a:buChar char="-"/>
            </a:pPr>
            <a:r>
              <a:rPr lang="nl-NL" dirty="0"/>
              <a:t>Evt. zitting</a:t>
            </a:r>
          </a:p>
          <a:p>
            <a:pPr>
              <a:buFontTx/>
              <a:buChar char="-"/>
            </a:pPr>
            <a:r>
              <a:rPr lang="nl-NL" dirty="0"/>
              <a:t>Beroep op GCBG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Picture 3" descr="K:\Kantoororganisatie\Website - PR\Logo 2017\logo vankooten.jpg">
            <a:extLst>
              <a:ext uri="{FF2B5EF4-FFF2-40B4-BE49-F238E27FC236}">
                <a16:creationId xmlns:a16="http://schemas.microsoft.com/office/drawing/2014/main" id="{331A6755-3980-3D58-AB8A-7AB05964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0221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8149F-4C1D-4600-5A1E-748B2BFC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936104"/>
          </a:xfrm>
        </p:spPr>
        <p:txBody>
          <a:bodyPr/>
          <a:lstStyle/>
          <a:p>
            <a:pPr marL="0" indent="0">
              <a:buNone/>
            </a:pPr>
            <a:r>
              <a:rPr lang="nl-NL" b="1" dirty="0"/>
              <a:t>CASUS kerksluiting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053B92-8365-7FA0-6447-356D279FD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368" y="1844824"/>
            <a:ext cx="8291264" cy="428133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l-NL" dirty="0"/>
              <a:t>PG met 3 wijkgemeenten en 3 kerkgebouwen</a:t>
            </a:r>
          </a:p>
          <a:p>
            <a:pPr>
              <a:buFontTx/>
              <a:buChar char="-"/>
            </a:pPr>
            <a:r>
              <a:rPr lang="nl-NL" dirty="0"/>
              <a:t>CvK-AK: ‘snoei en bloei’, dus sluiting kerkgebouw wijk A</a:t>
            </a:r>
          </a:p>
          <a:p>
            <a:pPr>
              <a:buFontTx/>
              <a:buChar char="-"/>
            </a:pPr>
            <a:r>
              <a:rPr lang="nl-NL" dirty="0"/>
              <a:t>Wijkgemeente A boos: start bezwaarprocedure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VRAAG: DOOR MEDIATION OPLOSBAAR?</a:t>
            </a:r>
          </a:p>
        </p:txBody>
      </p:sp>
      <p:pic>
        <p:nvPicPr>
          <p:cNvPr id="5" name="Picture 3" descr="K:\Kantoororganisatie\Website - PR\Logo 2017\logo vankooten.jpg">
            <a:extLst>
              <a:ext uri="{FF2B5EF4-FFF2-40B4-BE49-F238E27FC236}">
                <a16:creationId xmlns:a16="http://schemas.microsoft.com/office/drawing/2014/main" id="{331A6755-3980-3D58-AB8A-7AB05964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54156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8149F-4C1D-4600-5A1E-748B2BFC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224136"/>
          </a:xfrm>
        </p:spPr>
        <p:txBody>
          <a:bodyPr/>
          <a:lstStyle/>
          <a:p>
            <a:pPr marL="0" indent="0">
              <a:buNone/>
            </a:pPr>
            <a:r>
              <a:rPr lang="nl-NL" b="1" dirty="0"/>
              <a:t>CASUS kerksluiting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053B92-8365-7FA0-6447-356D279FD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368" y="2132856"/>
            <a:ext cx="8291264" cy="399330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l-NL" dirty="0"/>
              <a:t>In beginsel </a:t>
            </a:r>
            <a:r>
              <a:rPr lang="nl-NL" dirty="0" err="1"/>
              <a:t>mediation</a:t>
            </a:r>
            <a:r>
              <a:rPr lang="nl-NL" dirty="0"/>
              <a:t> mogelijk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Echter, andere belangen/‘stakeholders’ (wijken B en C): of en hoe die hierin betrokken?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Procedureel: nieuw besluit AK nodig</a:t>
            </a:r>
          </a:p>
        </p:txBody>
      </p:sp>
      <p:pic>
        <p:nvPicPr>
          <p:cNvPr id="5" name="Picture 3" descr="K:\Kantoororganisatie\Website - PR\Logo 2017\logo vankooten.jpg">
            <a:extLst>
              <a:ext uri="{FF2B5EF4-FFF2-40B4-BE49-F238E27FC236}">
                <a16:creationId xmlns:a16="http://schemas.microsoft.com/office/drawing/2014/main" id="{331A6755-3980-3D58-AB8A-7AB05964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0741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8149F-4C1D-4600-5A1E-748B2BFC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999604"/>
            <a:ext cx="8229600" cy="4229596"/>
          </a:xfrm>
        </p:spPr>
        <p:txBody>
          <a:bodyPr>
            <a:normAutofit/>
          </a:bodyPr>
          <a:lstStyle/>
          <a:p>
            <a:r>
              <a:rPr lang="nl-NL" sz="5400" b="1" dirty="0"/>
              <a:t>V. Slotopmerkingen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053B92-8365-7FA0-6447-356D279FD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10569"/>
            <a:ext cx="8291264" cy="970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</p:txBody>
      </p:sp>
      <p:pic>
        <p:nvPicPr>
          <p:cNvPr id="5" name="Picture 3" descr="K:\Kantoororganisatie\Website - PR\Logo 2017\logo vankooten.jpg">
            <a:extLst>
              <a:ext uri="{FF2B5EF4-FFF2-40B4-BE49-F238E27FC236}">
                <a16:creationId xmlns:a16="http://schemas.microsoft.com/office/drawing/2014/main" id="{331A6755-3980-3D58-AB8A-7AB05964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2416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8149F-4C1D-4600-5A1E-748B2BFC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08112"/>
          </a:xfrm>
        </p:spPr>
        <p:txBody>
          <a:bodyPr>
            <a:normAutofit/>
          </a:bodyPr>
          <a:lstStyle/>
          <a:p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053B92-8365-7FA0-6447-356D279FD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368" y="1501525"/>
            <a:ext cx="8291264" cy="50238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u="sng" dirty="0" err="1"/>
              <a:t>Mediation</a:t>
            </a:r>
            <a:r>
              <a:rPr lang="nl-NL" u="sng" dirty="0"/>
              <a:t> in PKN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nl-NL" dirty="0"/>
              <a:t> Goed alternatief voor kerkelijke rechtspraak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Symbol" panose="05050102010706020507" pitchFamily="18" charset="2"/>
              <a:buChar char="Þ"/>
            </a:pPr>
            <a:r>
              <a:rPr lang="nl-NL" dirty="0"/>
              <a:t>Kerkorde biedt ruimte, soms zelfs aanbeveling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Symbol" panose="05050102010706020507" pitchFamily="18" charset="2"/>
              <a:buChar char="Þ"/>
            </a:pPr>
            <a:r>
              <a:rPr lang="nl-NL" dirty="0"/>
              <a:t>Kerkrechtelijke procedures dan ‘on </a:t>
            </a:r>
            <a:r>
              <a:rPr lang="nl-NL" dirty="0" err="1"/>
              <a:t>hold</a:t>
            </a:r>
            <a:r>
              <a:rPr lang="nl-NL" dirty="0"/>
              <a:t>’</a:t>
            </a:r>
          </a:p>
          <a:p>
            <a:pPr>
              <a:buFont typeface="Symbol" panose="05050102010706020507" pitchFamily="18" charset="2"/>
              <a:buChar char="Þ"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</p:txBody>
      </p:sp>
      <p:pic>
        <p:nvPicPr>
          <p:cNvPr id="5" name="Picture 3" descr="K:\Kantoororganisatie\Website - PR\Logo 2017\logo vankooten.jpg">
            <a:extLst>
              <a:ext uri="{FF2B5EF4-FFF2-40B4-BE49-F238E27FC236}">
                <a16:creationId xmlns:a16="http://schemas.microsoft.com/office/drawing/2014/main" id="{331A6755-3980-3D58-AB8A-7AB05964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5734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8149F-4C1D-4600-5A1E-748B2BFC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08112"/>
          </a:xfrm>
        </p:spPr>
        <p:txBody>
          <a:bodyPr>
            <a:normAutofit/>
          </a:bodyPr>
          <a:lstStyle/>
          <a:p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053B92-8365-7FA0-6447-356D279FD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368" y="1501525"/>
            <a:ext cx="8291264" cy="50238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Maar niet altijd!</a:t>
            </a:r>
          </a:p>
          <a:p>
            <a:pPr>
              <a:buFontTx/>
              <a:buChar char="-"/>
            </a:pPr>
            <a:r>
              <a:rPr lang="nl-NL" dirty="0"/>
              <a:t>bij misbruik: tuchtnorm is niet onderhandelbaar (deeloplossing soms wel)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Niet altijd alle partijen aan tafel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Uitkomst </a:t>
            </a:r>
            <a:r>
              <a:rPr lang="nl-NL" dirty="0" err="1"/>
              <a:t>mediation</a:t>
            </a:r>
            <a:r>
              <a:rPr lang="nl-NL" dirty="0"/>
              <a:t> niet identiek aan kerkrechtelijk benodigd besluit, ambten niet ‘te koop’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</p:txBody>
      </p:sp>
      <p:pic>
        <p:nvPicPr>
          <p:cNvPr id="5" name="Picture 3" descr="K:\Kantoororganisatie\Website - PR\Logo 2017\logo vankooten.jpg">
            <a:extLst>
              <a:ext uri="{FF2B5EF4-FFF2-40B4-BE49-F238E27FC236}">
                <a16:creationId xmlns:a16="http://schemas.microsoft.com/office/drawing/2014/main" id="{331A6755-3980-3D58-AB8A-7AB05964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885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8149F-4C1D-4600-5A1E-748B2BFC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3312368"/>
          </a:xfrm>
        </p:spPr>
        <p:txBody>
          <a:bodyPr>
            <a:normAutofit/>
          </a:bodyPr>
          <a:lstStyle/>
          <a:p>
            <a:r>
              <a:rPr lang="nl-NL" b="1" dirty="0"/>
              <a:t>I.</a:t>
            </a:r>
            <a:r>
              <a:rPr lang="nl-NL" dirty="0"/>
              <a:t> </a:t>
            </a:r>
            <a:r>
              <a:rPr lang="nl-NL" b="1" dirty="0"/>
              <a:t>Enkele grondnoties kerkrecht</a:t>
            </a:r>
            <a:br>
              <a:rPr lang="nl-NL" b="1" dirty="0"/>
            </a:br>
            <a:r>
              <a:rPr lang="nl-NL" b="1" dirty="0"/>
              <a:t>Protestantse Kerk in Nederland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053B92-8365-7FA0-6447-356D279FD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589240"/>
            <a:ext cx="8291264" cy="536923"/>
          </a:xfrm>
        </p:spPr>
        <p:txBody>
          <a:bodyPr>
            <a:normAutofit lnSpcReduction="10000"/>
          </a:bodyPr>
          <a:lstStyle/>
          <a:p>
            <a:endParaRPr lang="nl-NL" dirty="0"/>
          </a:p>
        </p:txBody>
      </p:sp>
      <p:pic>
        <p:nvPicPr>
          <p:cNvPr id="5" name="Picture 3" descr="K:\Kantoororganisatie\Website - PR\Logo 2017\logo vankooten.jpg">
            <a:extLst>
              <a:ext uri="{FF2B5EF4-FFF2-40B4-BE49-F238E27FC236}">
                <a16:creationId xmlns:a16="http://schemas.microsoft.com/office/drawing/2014/main" id="{331A6755-3980-3D58-AB8A-7AB05964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9291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DEB67D3-9547-4568-84B9-53C176665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517" y="1188637"/>
            <a:ext cx="7488461" cy="1597228"/>
          </a:xfrm>
        </p:spPr>
        <p:txBody>
          <a:bodyPr>
            <a:normAutofit/>
          </a:bodyPr>
          <a:lstStyle/>
          <a:p>
            <a:r>
              <a:rPr lang="nl-NL" sz="5200" dirty="0"/>
              <a:t>VRAGEN?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8284204-CEA4-4C14-A84B-4D4166AB238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9" r="2952" b="2"/>
          <a:stretch/>
        </p:blipFill>
        <p:spPr>
          <a:xfrm>
            <a:off x="842517" y="3018327"/>
            <a:ext cx="2650489" cy="2728198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D30DB1-E6F6-4DDF-8FCE-0600594A4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1445" y="2998278"/>
            <a:ext cx="3366859" cy="2728198"/>
          </a:xfrm>
        </p:spPr>
        <p:txBody>
          <a:bodyPr anchor="t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nl-NL" sz="1700" dirty="0"/>
              <a:t>Mail of bel Teunis van Kooten</a:t>
            </a:r>
          </a:p>
          <a:p>
            <a:pPr marL="0" indent="0">
              <a:lnSpc>
                <a:spcPct val="90000"/>
              </a:lnSpc>
              <a:buNone/>
            </a:pPr>
            <a:endParaRPr lang="nl-NL" sz="1700" dirty="0"/>
          </a:p>
          <a:p>
            <a:pPr marL="0" indent="0">
              <a:lnSpc>
                <a:spcPct val="90000"/>
              </a:lnSpc>
              <a:buNone/>
            </a:pPr>
            <a:r>
              <a:rPr lang="nl-NL" sz="1700" dirty="0">
                <a:hlinkClick r:id="rId4"/>
              </a:rPr>
              <a:t>vankooten@vankootenadvocaten.nl</a:t>
            </a:r>
            <a:endParaRPr lang="nl-NL" sz="1700" dirty="0"/>
          </a:p>
          <a:p>
            <a:pPr marL="0" indent="0">
              <a:lnSpc>
                <a:spcPct val="90000"/>
              </a:lnSpc>
              <a:buNone/>
            </a:pPr>
            <a:r>
              <a:rPr lang="nl-NL" sz="1700" dirty="0"/>
              <a:t>030-2877000</a:t>
            </a:r>
          </a:p>
          <a:p>
            <a:pPr marL="0" indent="0">
              <a:lnSpc>
                <a:spcPct val="90000"/>
              </a:lnSpc>
              <a:buNone/>
            </a:pPr>
            <a:endParaRPr lang="nl-NL" sz="1700" dirty="0"/>
          </a:p>
          <a:p>
            <a:pPr marL="0" indent="0">
              <a:lnSpc>
                <a:spcPct val="90000"/>
              </a:lnSpc>
              <a:buNone/>
            </a:pPr>
            <a:r>
              <a:rPr lang="nl-NL" sz="1700" b="1" dirty="0"/>
              <a:t>Van Kooten Advocaten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nl-NL" sz="1700" dirty="0">
                <a:hlinkClick r:id="rId5"/>
              </a:rPr>
              <a:t>www.vankootenadvocaten.nl</a:t>
            </a:r>
            <a:endParaRPr lang="nl-NL" sz="1700" dirty="0"/>
          </a:p>
          <a:p>
            <a:pPr marL="0" indent="0">
              <a:lnSpc>
                <a:spcPct val="90000"/>
              </a:lnSpc>
              <a:buNone/>
            </a:pPr>
            <a:endParaRPr lang="nl-NL" sz="1700" dirty="0"/>
          </a:p>
          <a:p>
            <a:pPr marL="0" indent="0">
              <a:lnSpc>
                <a:spcPct val="90000"/>
              </a:lnSpc>
              <a:buNone/>
            </a:pPr>
            <a:endParaRPr lang="nl-NL" sz="1700" dirty="0"/>
          </a:p>
        </p:txBody>
      </p:sp>
    </p:spTree>
    <p:extLst>
      <p:ext uri="{BB962C8B-B14F-4D97-AF65-F5344CB8AC3E}">
        <p14:creationId xmlns:p14="http://schemas.microsoft.com/office/powerpoint/2010/main" val="444489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8149F-4C1D-4600-5A1E-748B2BFC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387028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br>
              <a:rPr lang="nl-NL" b="1" dirty="0"/>
            </a:br>
            <a:r>
              <a:rPr lang="nl-NL" b="1" dirty="0" err="1"/>
              <a:t>Presbyteriaal</a:t>
            </a:r>
            <a:r>
              <a:rPr lang="nl-NL" b="1" dirty="0"/>
              <a:t>-synodale kerkregering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053B92-8365-7FA0-6447-356D279FD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23740"/>
            <a:ext cx="8291264" cy="3902423"/>
          </a:xfrm>
        </p:spPr>
        <p:txBody>
          <a:bodyPr>
            <a:normAutofit/>
          </a:bodyPr>
          <a:lstStyle/>
          <a:p>
            <a:pPr>
              <a:buFont typeface="Symbol" panose="05050102010706020507" pitchFamily="18" charset="2"/>
              <a:buChar char="Þ"/>
            </a:pPr>
            <a:r>
              <a:rPr lang="nl-NL" dirty="0" err="1"/>
              <a:t>Christocratie</a:t>
            </a:r>
            <a:r>
              <a:rPr lang="nl-NL" dirty="0"/>
              <a:t>: kerkregering d.m.v. ambtelijke vergaderingen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nl-NL" dirty="0"/>
              <a:t>Vanouds: wetgevende, bestuurlijke en         rechtsprekende macht in één hand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nl-NL" dirty="0"/>
              <a:t>Rechtsprekende taak nu opgedragen aan afzonderlijke colleges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nl-NL" dirty="0"/>
              <a:t>Kerkorde: basis = overleg, op één lijn komen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5" name="Picture 3" descr="K:\Kantoororganisatie\Website - PR\Logo 2017\logo vankooten.jpg">
            <a:extLst>
              <a:ext uri="{FF2B5EF4-FFF2-40B4-BE49-F238E27FC236}">
                <a16:creationId xmlns:a16="http://schemas.microsoft.com/office/drawing/2014/main" id="{331A6755-3980-3D58-AB8A-7AB05964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721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8149F-4C1D-4600-5A1E-748B2BFC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72008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nl-NL" dirty="0"/>
              <a:t>(minimaal) 7 rechtsgangen in PKN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053B92-8365-7FA0-6447-356D279FD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2"/>
            <a:ext cx="8291264" cy="3849291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Opzicht (Ord. 10, GR 11)</a:t>
            </a:r>
          </a:p>
          <a:p>
            <a:r>
              <a:rPr lang="nl-NL" dirty="0"/>
              <a:t>Ambtsontheffing (Ord. 3, GR 11)</a:t>
            </a:r>
          </a:p>
          <a:p>
            <a:r>
              <a:rPr lang="nl-NL" dirty="0"/>
              <a:t>Bezwaren en Geschillen (Ord. 12, GR 11)</a:t>
            </a:r>
          </a:p>
          <a:p>
            <a:r>
              <a:rPr lang="nl-NL" i="1" dirty="0"/>
              <a:t>Beheerszaken (Ord. 11-9)</a:t>
            </a:r>
          </a:p>
          <a:p>
            <a:r>
              <a:rPr lang="nl-NL" i="1" dirty="0"/>
              <a:t>Geschillencommissie Arbeidsvoorwaarden (GR 6)</a:t>
            </a:r>
          </a:p>
          <a:p>
            <a:r>
              <a:rPr lang="nl-NL" i="1" dirty="0"/>
              <a:t>Commissie van Beroep (art. 42 GR 5)</a:t>
            </a:r>
          </a:p>
          <a:p>
            <a:r>
              <a:rPr lang="nl-NL" i="1" dirty="0"/>
              <a:t>Geschillen en klachten binnen PTHU (art. 3 en 15 GR 14)</a:t>
            </a:r>
          </a:p>
        </p:txBody>
      </p:sp>
      <p:pic>
        <p:nvPicPr>
          <p:cNvPr id="5" name="Picture 3" descr="K:\Kantoororganisatie\Website - PR\Logo 2017\logo vankooten.jpg">
            <a:extLst>
              <a:ext uri="{FF2B5EF4-FFF2-40B4-BE49-F238E27FC236}">
                <a16:creationId xmlns:a16="http://schemas.microsoft.com/office/drawing/2014/main" id="{331A6755-3980-3D58-AB8A-7AB05964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9104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8149F-4C1D-4600-5A1E-748B2BFC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36104"/>
          </a:xfrm>
        </p:spPr>
        <p:txBody>
          <a:bodyPr>
            <a:noAutofit/>
          </a:bodyPr>
          <a:lstStyle/>
          <a:p>
            <a:pPr algn="l"/>
            <a:r>
              <a:rPr lang="nl-NL" sz="3600" b="1" dirty="0"/>
              <a:t>Kerkorde, </a:t>
            </a:r>
            <a:r>
              <a:rPr lang="nl-NL" sz="3600" b="1" dirty="0" err="1"/>
              <a:t>mediation</a:t>
            </a:r>
            <a:r>
              <a:rPr lang="nl-NL" sz="3600" b="1" dirty="0"/>
              <a:t> en kerkelijke rechtspraak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053B92-8365-7FA0-6447-356D279FD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91264" cy="489654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dirty="0"/>
              <a:t>Kerkorde (artikel 2 GR 11):</a:t>
            </a:r>
          </a:p>
          <a:p>
            <a:pPr marL="0" indent="0">
              <a:buNone/>
            </a:pPr>
            <a:r>
              <a:rPr lang="nl-NL" i="1" dirty="0"/>
              <a:t>1. De regeling kerkelijke rechtspraak laat onverlet dat betrokkenen kunnen </a:t>
            </a:r>
            <a:r>
              <a:rPr lang="nl-NL" i="1" dirty="0">
                <a:highlight>
                  <a:srgbClr val="FFFF00"/>
                </a:highlight>
              </a:rPr>
              <a:t>overeenkomen</a:t>
            </a:r>
            <a:r>
              <a:rPr lang="nl-NL" i="1" dirty="0"/>
              <a:t> hun geschil op te lossen via </a:t>
            </a:r>
            <a:r>
              <a:rPr lang="nl-NL" i="1" dirty="0">
                <a:highlight>
                  <a:srgbClr val="FFFF00"/>
                </a:highlight>
              </a:rPr>
              <a:t>arbitrage, bindend advies of </a:t>
            </a:r>
            <a:r>
              <a:rPr lang="nl-NL" i="1" dirty="0" err="1">
                <a:highlight>
                  <a:srgbClr val="FFFF00"/>
                </a:highlight>
              </a:rPr>
              <a:t>mediation</a:t>
            </a:r>
            <a:r>
              <a:rPr lang="nl-NL" i="1" dirty="0"/>
              <a:t>.</a:t>
            </a:r>
          </a:p>
          <a:p>
            <a:pPr marL="0" indent="0">
              <a:buNone/>
            </a:pPr>
            <a:r>
              <a:rPr lang="nl-NL" i="1" dirty="0"/>
              <a:t>2. Een kerkelijk college kan, indien de behandeling van het bezwaar of geschil </a:t>
            </a:r>
            <a:r>
              <a:rPr lang="nl-NL" i="1" dirty="0">
                <a:highlight>
                  <a:srgbClr val="FFFF00"/>
                </a:highlight>
              </a:rPr>
              <a:t>daartoe aanleiding </a:t>
            </a:r>
            <a:r>
              <a:rPr lang="nl-NL" i="1" dirty="0"/>
              <a:t>geeft, betrokkenen in overweging geven om </a:t>
            </a:r>
            <a:r>
              <a:rPr lang="nl-NL" i="1" dirty="0" err="1">
                <a:highlight>
                  <a:srgbClr val="FFFF00"/>
                </a:highlight>
              </a:rPr>
              <a:t>mediation</a:t>
            </a:r>
            <a:r>
              <a:rPr lang="nl-NL" i="1" dirty="0">
                <a:highlight>
                  <a:srgbClr val="FFFF00"/>
                </a:highlight>
              </a:rPr>
              <a:t> te beproeven</a:t>
            </a:r>
            <a:r>
              <a:rPr lang="nl-NL" i="1" dirty="0"/>
              <a:t>.</a:t>
            </a:r>
          </a:p>
          <a:p>
            <a:pPr marL="0" indent="0">
              <a:buNone/>
            </a:pPr>
            <a:r>
              <a:rPr lang="nl-NL" i="1" dirty="0"/>
              <a:t>3. Indien betrokkenen overeenkomen om door middel van arbitrage, bindend advies of </a:t>
            </a:r>
            <a:r>
              <a:rPr lang="nl-NL" i="1" dirty="0" err="1"/>
              <a:t>mediation</a:t>
            </a:r>
            <a:r>
              <a:rPr lang="nl-NL" i="1" dirty="0"/>
              <a:t> een oplossing te zoeken, kan het kerkelijk college de behandeling van de zaak </a:t>
            </a:r>
            <a:r>
              <a:rPr lang="nl-NL" i="1" dirty="0">
                <a:highlight>
                  <a:srgbClr val="FFFF00"/>
                </a:highlight>
              </a:rPr>
              <a:t>opschorten in afwachting van de resultaten </a:t>
            </a:r>
            <a:r>
              <a:rPr lang="nl-NL" i="1" dirty="0"/>
              <a:t>daarvan.</a:t>
            </a:r>
          </a:p>
          <a:p>
            <a:endParaRPr lang="nl-NL" dirty="0"/>
          </a:p>
        </p:txBody>
      </p:sp>
      <p:pic>
        <p:nvPicPr>
          <p:cNvPr id="5" name="Picture 3" descr="K:\Kantoororganisatie\Website - PR\Logo 2017\logo vankooten.jpg">
            <a:extLst>
              <a:ext uri="{FF2B5EF4-FFF2-40B4-BE49-F238E27FC236}">
                <a16:creationId xmlns:a16="http://schemas.microsoft.com/office/drawing/2014/main" id="{331A6755-3980-3D58-AB8A-7AB05964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873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8149F-4C1D-4600-5A1E-748B2BFC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36104"/>
          </a:xfrm>
        </p:spPr>
        <p:txBody>
          <a:bodyPr>
            <a:noAutofit/>
          </a:bodyPr>
          <a:lstStyle/>
          <a:p>
            <a:pPr algn="l"/>
            <a:r>
              <a:rPr lang="nl-NL" sz="3600" b="1" dirty="0"/>
              <a:t>Kerkorde, </a:t>
            </a:r>
            <a:r>
              <a:rPr lang="nl-NL" sz="3600" b="1" dirty="0" err="1"/>
              <a:t>mediation</a:t>
            </a:r>
            <a:r>
              <a:rPr lang="nl-NL" sz="3600" b="1" dirty="0"/>
              <a:t> en visitatie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053B92-8365-7FA0-6447-356D279FD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91264" cy="46805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Kerkorde (Ord. 10-4):</a:t>
            </a:r>
          </a:p>
          <a:p>
            <a:pPr marL="0" indent="0">
              <a:buNone/>
            </a:pPr>
            <a:r>
              <a:rPr lang="nl-NL" i="1" dirty="0"/>
              <a:t>De colleges voor de visitatie hebben tot taak te bemiddelen - door het voeren van overleg, het geven van gevraagd en ongevraagd advies </a:t>
            </a:r>
            <a:r>
              <a:rPr lang="nl-NL" i="1" dirty="0">
                <a:highlight>
                  <a:srgbClr val="FFFF00"/>
                </a:highlight>
              </a:rPr>
              <a:t>en het aanbevelen van </a:t>
            </a:r>
            <a:r>
              <a:rPr lang="nl-NL" i="1" dirty="0" err="1">
                <a:highlight>
                  <a:srgbClr val="FFFF00"/>
                </a:highlight>
              </a:rPr>
              <a:t>mediation</a:t>
            </a:r>
            <a:r>
              <a:rPr lang="nl-NL" i="1" dirty="0"/>
              <a:t> - in geval van moeilijkheden, in het bijzonder in en tussen ambtelijke vergaderingen, behoudens het </a:t>
            </a:r>
            <a:r>
              <a:rPr lang="nl-NL" i="1" dirty="0" err="1"/>
              <a:t>be-paalde</a:t>
            </a:r>
            <a:r>
              <a:rPr lang="nl-NL" i="1" dirty="0"/>
              <a:t> in ordinantie 11.</a:t>
            </a:r>
            <a:endParaRPr lang="nl-NL" dirty="0"/>
          </a:p>
        </p:txBody>
      </p:sp>
      <p:pic>
        <p:nvPicPr>
          <p:cNvPr id="5" name="Picture 3" descr="K:\Kantoororganisatie\Website - PR\Logo 2017\logo vankooten.jpg">
            <a:extLst>
              <a:ext uri="{FF2B5EF4-FFF2-40B4-BE49-F238E27FC236}">
                <a16:creationId xmlns:a16="http://schemas.microsoft.com/office/drawing/2014/main" id="{331A6755-3980-3D58-AB8A-7AB05964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132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8149F-4C1D-4600-5A1E-748B2BFC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999604"/>
            <a:ext cx="8229600" cy="4229596"/>
          </a:xfrm>
        </p:spPr>
        <p:txBody>
          <a:bodyPr>
            <a:normAutofit/>
          </a:bodyPr>
          <a:lstStyle/>
          <a:p>
            <a:r>
              <a:rPr lang="nl-NL" sz="5400" b="1" dirty="0"/>
              <a:t>II. Opzicht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053B92-8365-7FA0-6447-356D279FD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10569"/>
            <a:ext cx="8291264" cy="970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</p:txBody>
      </p:sp>
      <p:pic>
        <p:nvPicPr>
          <p:cNvPr id="5" name="Picture 3" descr="K:\Kantoororganisatie\Website - PR\Logo 2017\logo vankooten.jpg">
            <a:extLst>
              <a:ext uri="{FF2B5EF4-FFF2-40B4-BE49-F238E27FC236}">
                <a16:creationId xmlns:a16="http://schemas.microsoft.com/office/drawing/2014/main" id="{331A6755-3980-3D58-AB8A-7AB05964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619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8149F-4C1D-4600-5A1E-748B2BFC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999604"/>
            <a:ext cx="8229600" cy="666948"/>
          </a:xfrm>
        </p:spPr>
        <p:txBody>
          <a:bodyPr>
            <a:normAutofit fontScale="90000"/>
          </a:bodyPr>
          <a:lstStyle/>
          <a:p>
            <a:r>
              <a:rPr lang="nl-NL" b="1" dirty="0"/>
              <a:t>Opzicht: doel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053B92-8365-7FA0-6447-356D279FD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10568"/>
            <a:ext cx="8291264" cy="43155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600" b="0" i="0" u="sng" strike="noStrike" baseline="0" dirty="0">
                <a:solidFill>
                  <a:srgbClr val="000000"/>
                </a:solidFill>
              </a:rPr>
              <a:t>Ord. 10-1-1 (2</a:t>
            </a:r>
            <a:r>
              <a:rPr lang="nl-NL" sz="3600" b="0" i="0" u="sng" strike="noStrike" baseline="30000" dirty="0">
                <a:solidFill>
                  <a:srgbClr val="000000"/>
                </a:solidFill>
              </a:rPr>
              <a:t>e</a:t>
            </a:r>
            <a:r>
              <a:rPr lang="nl-NL" sz="3600" b="0" i="0" u="sng" strike="noStrike" baseline="0" dirty="0">
                <a:solidFill>
                  <a:srgbClr val="000000"/>
                </a:solidFill>
              </a:rPr>
              <a:t> volzin)</a:t>
            </a:r>
          </a:p>
          <a:p>
            <a:pPr marL="0" indent="0">
              <a:buNone/>
            </a:pPr>
            <a:r>
              <a:rPr lang="nl-NL" sz="3600" b="0" i="0" u="none" strike="noStrike" baseline="0" dirty="0">
                <a:solidFill>
                  <a:srgbClr val="000000"/>
                </a:solidFill>
              </a:rPr>
              <a:t>“Het opzicht, gegrond in de </a:t>
            </a:r>
            <a:r>
              <a:rPr lang="nl-NL" sz="3600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</a:rPr>
              <a:t>barmhartigheid van Jezus Christus</a:t>
            </a:r>
            <a:r>
              <a:rPr lang="nl-NL" sz="3600" b="0" i="0" u="none" strike="noStrike" baseline="0" dirty="0">
                <a:solidFill>
                  <a:srgbClr val="000000"/>
                </a:solidFill>
              </a:rPr>
              <a:t>, geschiedt </a:t>
            </a:r>
            <a:r>
              <a:rPr lang="nl-NL" sz="3600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</a:rPr>
              <a:t>tot eer van God</a:t>
            </a:r>
            <a:r>
              <a:rPr lang="nl-NL" sz="3600" b="0" i="0" u="none" strike="noStrike" baseline="0" dirty="0">
                <a:solidFill>
                  <a:srgbClr val="000000"/>
                </a:solidFill>
              </a:rPr>
              <a:t>, tot </a:t>
            </a:r>
            <a:r>
              <a:rPr lang="nl-NL" sz="3600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</a:rPr>
              <a:t>bewaring van de gemeente</a:t>
            </a:r>
            <a:r>
              <a:rPr lang="nl-NL" sz="3600" b="0" i="0" u="none" strike="noStrike" baseline="0" dirty="0">
                <a:solidFill>
                  <a:srgbClr val="000000"/>
                </a:solidFill>
              </a:rPr>
              <a:t> en </a:t>
            </a:r>
            <a:r>
              <a:rPr lang="nl-NL" sz="3600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</a:rPr>
              <a:t>tot behoud van hen die dwalen</a:t>
            </a:r>
            <a:r>
              <a:rPr lang="nl-NL" sz="3600" b="0" i="0" u="none" strike="noStrike" baseline="0" dirty="0">
                <a:solidFill>
                  <a:srgbClr val="000000"/>
                </a:solidFill>
              </a:rPr>
              <a:t>.”</a:t>
            </a:r>
          </a:p>
          <a:p>
            <a:pPr marL="0" indent="0">
              <a:buNone/>
            </a:pPr>
            <a:endParaRPr lang="nl-NL" sz="3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l-NL" sz="3600" b="0" i="0" u="none" strike="noStrike" baseline="0" dirty="0">
                <a:solidFill>
                  <a:srgbClr val="000000"/>
                </a:solidFill>
              </a:rPr>
              <a:t>=&gt; Medisch karakter</a:t>
            </a:r>
          </a:p>
          <a:p>
            <a:pPr marL="0" indent="0">
              <a:buNone/>
            </a:pPr>
            <a:endParaRPr lang="nl-NL" sz="3600" b="0" i="0" u="none" strike="noStrike" baseline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nl-NL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Picture 3" descr="K:\Kantoororganisatie\Website - PR\Logo 2017\logo vankooten.jpg">
            <a:extLst>
              <a:ext uri="{FF2B5EF4-FFF2-40B4-BE49-F238E27FC236}">
                <a16:creationId xmlns:a16="http://schemas.microsoft.com/office/drawing/2014/main" id="{331A6755-3980-3D58-AB8A-7AB05964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17368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7729</TotalTime>
  <Words>1041</Words>
  <Application>Microsoft Office PowerPoint</Application>
  <PresentationFormat>Diavoorstelling (4:3)</PresentationFormat>
  <Paragraphs>157</Paragraphs>
  <Slides>30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30</vt:i4>
      </vt:variant>
    </vt:vector>
  </HeadingPairs>
  <TitlesOfParts>
    <vt:vector size="34" baseType="lpstr">
      <vt:lpstr>Arial</vt:lpstr>
      <vt:lpstr>Calibri</vt:lpstr>
      <vt:lpstr>Symbol</vt:lpstr>
      <vt:lpstr>Kantoorthema</vt:lpstr>
      <vt:lpstr>Mediation, recht doen in de (protestantse) kerk </vt:lpstr>
      <vt:lpstr>Thema’s</vt:lpstr>
      <vt:lpstr>I. Enkele grondnoties kerkrecht Protestantse Kerk in Nederland</vt:lpstr>
      <vt:lpstr> Presbyteriaal-synodale kerkregering</vt:lpstr>
      <vt:lpstr>(minimaal) 7 rechtsgangen in PKN</vt:lpstr>
      <vt:lpstr>Kerkorde, mediation en kerkelijke rechtspraak</vt:lpstr>
      <vt:lpstr>Kerkorde, mediation en visitatie</vt:lpstr>
      <vt:lpstr>II. Opzicht</vt:lpstr>
      <vt:lpstr>Opzicht: doel</vt:lpstr>
      <vt:lpstr>Opzicht: 4 vormen </vt:lpstr>
      <vt:lpstr>Opzicht</vt:lpstr>
      <vt:lpstr>Toetsnorm (Ord. 10-9-6+7 PKO): </vt:lpstr>
      <vt:lpstr>Procedure consistorie/CvO</vt:lpstr>
      <vt:lpstr>Casus misbruik</vt:lpstr>
      <vt:lpstr>Casus misbruik</vt:lpstr>
      <vt:lpstr>Casus misbruik</vt:lpstr>
      <vt:lpstr>III. Ambtsontheffing</vt:lpstr>
      <vt:lpstr>Ambtsontheffing</vt:lpstr>
      <vt:lpstr>Procedure</vt:lpstr>
      <vt:lpstr> CASUS Losmaking predikant</vt:lpstr>
      <vt:lpstr>CASUS losmaking predikant</vt:lpstr>
      <vt:lpstr>IV. Bezwaren en geschillen</vt:lpstr>
      <vt:lpstr>Bezwaren en Geschillen</vt:lpstr>
      <vt:lpstr>Procedure</vt:lpstr>
      <vt:lpstr>CASUS kerksluiting</vt:lpstr>
      <vt:lpstr>CASUS kerksluiting</vt:lpstr>
      <vt:lpstr>V. Slotopmerkingen</vt:lpstr>
      <vt:lpstr>PowerPoint-presentatie</vt:lpstr>
      <vt:lpstr>PowerPoint-presentatie</vt:lpstr>
      <vt:lpstr>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 EN ACHTERGRONDEN VAN GOOD GOVERNACE</dc:title>
  <dc:creator>Secretariaat van Kooten advocaten</dc:creator>
  <cp:lastModifiedBy>Laila Bearda Bakker</cp:lastModifiedBy>
  <cp:revision>58</cp:revision>
  <cp:lastPrinted>2018-10-14T20:45:10Z</cp:lastPrinted>
  <dcterms:created xsi:type="dcterms:W3CDTF">2018-10-11T09:34:29Z</dcterms:created>
  <dcterms:modified xsi:type="dcterms:W3CDTF">2024-03-07T18:48:06Z</dcterms:modified>
</cp:coreProperties>
</file>