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9" r:id="rId3"/>
    <p:sldId id="290" r:id="rId4"/>
    <p:sldId id="293" r:id="rId5"/>
    <p:sldId id="272" r:id="rId6"/>
  </p:sldIdLst>
  <p:sldSz cx="9144000" cy="6858000" type="screen4x3"/>
  <p:notesSz cx="6865938" cy="99980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ayrak N. mw. - BD/DRB/TR" initials="N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940"/>
    <a:srgbClr val="027480"/>
    <a:srgbClr val="DDFCFF"/>
    <a:srgbClr val="03BFD3"/>
    <a:srgbClr val="B9F8FF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0" autoAdjust="0"/>
    <p:restoredTop sz="88489" autoAdjust="0"/>
  </p:normalViewPr>
  <p:slideViewPr>
    <p:cSldViewPr>
      <p:cViewPr varScale="1">
        <p:scale>
          <a:sx n="115" d="100"/>
          <a:sy n="115" d="100"/>
        </p:scale>
        <p:origin x="19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760" y="-96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863727D7-2EC1-4C0D-9E5C-F53E2375045A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DA2CEADC-EE93-4AB5-B3B5-01D1324263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26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CEADC-EE93-4AB5-B3B5-01D13242633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23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CEADC-EE93-4AB5-B3B5-01D13242633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06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CEADC-EE93-4AB5-B3B5-01D13242633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11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54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77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77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8229600" cy="831600"/>
          </a:xfrm>
        </p:spPr>
        <p:txBody>
          <a:bodyPr>
            <a:normAutofit/>
          </a:bodyPr>
          <a:lstStyle>
            <a:lvl1pPr algn="l">
              <a:defRPr sz="4800" b="1">
                <a:solidFill>
                  <a:schemeClr val="accent6">
                    <a:lumMod val="75000"/>
                  </a:schemeClr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000" y="1620000"/>
            <a:ext cx="8229600" cy="4525963"/>
          </a:xfrm>
        </p:spPr>
        <p:txBody>
          <a:bodyPr>
            <a:normAutofit/>
          </a:bodyPr>
          <a:lstStyle>
            <a:lvl1pPr>
              <a:defRPr sz="2200">
                <a:latin typeface="Tw Cen MT Condensed" panose="020B0606020104020203" pitchFamily="34" charset="0"/>
              </a:defRPr>
            </a:lvl1pPr>
            <a:lvl2pPr>
              <a:defRPr sz="2200">
                <a:latin typeface="Tw Cen MT Condensed" panose="020B0606020104020203" pitchFamily="34" charset="0"/>
              </a:defRPr>
            </a:lvl2pPr>
            <a:lvl3pPr>
              <a:defRPr sz="2200">
                <a:latin typeface="Tw Cen MT Condensed" panose="020B0606020104020203" pitchFamily="34" charset="0"/>
              </a:defRPr>
            </a:lvl3pPr>
            <a:lvl4pPr>
              <a:defRPr sz="2200">
                <a:latin typeface="Tw Cen MT Condensed" panose="020B0606020104020203" pitchFamily="34" charset="0"/>
              </a:defRPr>
            </a:lvl4pPr>
            <a:lvl5pPr>
              <a:defRPr sz="2200">
                <a:latin typeface="Tw Cen MT Condensed" panose="020B0606020104020203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50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64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07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5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90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73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78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01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FED2-2D0D-4F1F-990B-9F1135D2602C}" type="datetimeFigureOut">
              <a:rPr lang="nl-NL" smtClean="0"/>
              <a:t>14-10-2019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0EB9-93E7-4F91-9974-3FC012640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44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nl/url?sa=i&amp;rct=j&amp;q=&amp;esrc=s&amp;source=images&amp;cd=&amp;cad=rja&amp;uact=8&amp;ved=2ahUKEwjhgYChlIThAhUQ6KQKHSQsCzkQjRx6BAgBEAU&amp;url=https://vng.nl/onderwerpenindex/jeugd/jeugdhulp/nieuws/scheiden-en-de-kinderen-dan-cie-rouvoet-wil-maatregelen&amp;psig=AOvVaw2zRFnwPj7vNvf9Ucq5y1DU&amp;ust=155273969173431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hands and baby sho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 bwMode="auto">
          <a:xfrm>
            <a:off x="0" y="0"/>
            <a:ext cx="9144000" cy="541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466384" y="2184267"/>
            <a:ext cx="2677616" cy="65837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nl-NL" sz="1200" dirty="0" smtClean="0">
                <a:solidFill>
                  <a:srgbClr val="03BFD3"/>
                </a:solidFill>
                <a:latin typeface="Tw Cen MT Condensed Extra Bold" panose="020B0803020202020204" pitchFamily="34" charset="0"/>
              </a:rPr>
              <a:t>Symposium </a:t>
            </a:r>
            <a:r>
              <a:rPr lang="nl-NL" sz="1200" dirty="0">
                <a:solidFill>
                  <a:srgbClr val="03BFD3"/>
                </a:solidFill>
                <a:latin typeface="Tw Cen MT Condensed Extra Bold" panose="020B0803020202020204" pitchFamily="34" charset="0"/>
              </a:rPr>
              <a:t>Platform Christen </a:t>
            </a:r>
            <a:r>
              <a:rPr lang="nl-NL" sz="1200" dirty="0" smtClean="0">
                <a:solidFill>
                  <a:srgbClr val="03BFD3"/>
                </a:solidFill>
                <a:latin typeface="Tw Cen MT Condensed Extra Bold" panose="020B0803020202020204" pitchFamily="34" charset="0"/>
              </a:rPr>
              <a:t>Mediators </a:t>
            </a:r>
            <a:br>
              <a:rPr lang="nl-NL" sz="1200" dirty="0" smtClean="0">
                <a:solidFill>
                  <a:srgbClr val="03BFD3"/>
                </a:solidFill>
                <a:latin typeface="Tw Cen MT Condensed Extra Bold" panose="020B0803020202020204" pitchFamily="34" charset="0"/>
              </a:rPr>
            </a:br>
            <a:r>
              <a:rPr lang="nl-NL" sz="1200" dirty="0" smtClean="0">
                <a:solidFill>
                  <a:srgbClr val="03BFD3"/>
                </a:solidFill>
                <a:latin typeface="Tw Cen MT Condensed Extra Bold" panose="020B0803020202020204" pitchFamily="34" charset="0"/>
              </a:rPr>
              <a:t>Christelijke </a:t>
            </a:r>
            <a:r>
              <a:rPr lang="nl-NL" sz="1200">
                <a:solidFill>
                  <a:srgbClr val="03BFD3"/>
                </a:solidFill>
                <a:latin typeface="Tw Cen MT Condensed Extra Bold" panose="020B0803020202020204" pitchFamily="34" charset="0"/>
              </a:rPr>
              <a:t>Hogeschool </a:t>
            </a:r>
            <a:r>
              <a:rPr lang="nl-NL" sz="1200" smtClean="0">
                <a:solidFill>
                  <a:srgbClr val="03BFD3"/>
                </a:solidFill>
                <a:latin typeface="Tw Cen MT Condensed Extra Bold" panose="020B0803020202020204" pitchFamily="34" charset="0"/>
              </a:rPr>
              <a:t>Ede</a:t>
            </a:r>
          </a:p>
          <a:p>
            <a:r>
              <a:rPr lang="nl-NL" sz="1200" dirty="0" smtClean="0">
                <a:solidFill>
                  <a:srgbClr val="03BFD3"/>
                </a:solidFill>
                <a:latin typeface="Tw Cen MT Condensed Extra Bold" panose="020B0803020202020204" pitchFamily="34" charset="0"/>
              </a:rPr>
              <a:t>18 </a:t>
            </a:r>
            <a:r>
              <a:rPr lang="nl-NL" sz="1200" dirty="0">
                <a:solidFill>
                  <a:srgbClr val="03BFD3"/>
                </a:solidFill>
                <a:latin typeface="Tw Cen MT Condensed Extra Bold" panose="020B0803020202020204" pitchFamily="34" charset="0"/>
              </a:rPr>
              <a:t>oktober </a:t>
            </a:r>
            <a:r>
              <a:rPr lang="nl-NL" sz="1200" dirty="0" smtClean="0">
                <a:solidFill>
                  <a:srgbClr val="03BFD3"/>
                </a:solidFill>
                <a:latin typeface="Tw Cen MT Condensed Extra Bold" panose="020B0803020202020204" pitchFamily="34" charset="0"/>
              </a:rPr>
              <a:t>2019</a:t>
            </a:r>
            <a:endParaRPr lang="nl-NL" sz="1200" dirty="0">
              <a:solidFill>
                <a:srgbClr val="03BFD3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35696" y="1340768"/>
            <a:ext cx="7308304" cy="8640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nl-NL" sz="6000" b="1" dirty="0">
                <a:solidFill>
                  <a:schemeClr val="accent6"/>
                </a:solidFill>
                <a:latin typeface="Tw Cen MT Condensed Extra Bold" panose="020B0803020202020204" pitchFamily="34" charset="0"/>
                <a:cs typeface="Aharoni" panose="02010803020104030203" pitchFamily="2" charset="-79"/>
              </a:rPr>
              <a:t>SCHEIDEN ZONDER SCHADE</a:t>
            </a:r>
            <a:endParaRPr lang="nl-NL" dirty="0">
              <a:latin typeface="Tw Cen MT Condensed Extra Bold" panose="020B0803020202020204" pitchFamily="34" charset="0"/>
              <a:cs typeface="Aharoni" panose="02010803020104030203" pitchFamily="2" charset="-79"/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0" y="5517232"/>
            <a:ext cx="9144000" cy="1368152"/>
            <a:chOff x="0" y="5517232"/>
            <a:chExt cx="9144000" cy="1368152"/>
          </a:xfrm>
        </p:grpSpPr>
        <p:sp>
          <p:nvSpPr>
            <p:cNvPr id="9" name="Stroomdiagram: Handmatige invoer 8"/>
            <p:cNvSpPr/>
            <p:nvPr/>
          </p:nvSpPr>
          <p:spPr>
            <a:xfrm>
              <a:off x="707565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Stroomdiagram: Handmatige invoer 9"/>
            <p:cNvSpPr/>
            <p:nvPr/>
          </p:nvSpPr>
          <p:spPr>
            <a:xfrm flipH="1">
              <a:off x="671561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Stroomdiagram: Proces 10"/>
            <p:cNvSpPr/>
            <p:nvPr/>
          </p:nvSpPr>
          <p:spPr>
            <a:xfrm>
              <a:off x="7415808" y="6251004"/>
              <a:ext cx="1728192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Stroomdiagram: Proces 11"/>
            <p:cNvSpPr/>
            <p:nvPr/>
          </p:nvSpPr>
          <p:spPr>
            <a:xfrm>
              <a:off x="0" y="6251004"/>
              <a:ext cx="6702284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Picture 2" descr="L:\DGSenB\300 DSenJ\302 Jeugd (J)\E - Programma Scheiden zonder Schade\Communicatie\Afbeeldingen en logo Scheiden... en de kinderen dan\Scheiden-logoRGB-240dpi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143" y="5517232"/>
              <a:ext cx="1550273" cy="709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57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C32BB-B2AC-4518-80FE-EDB73691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600" dirty="0">
                <a:solidFill>
                  <a:schemeClr val="accent6"/>
                </a:solidFill>
                <a:cs typeface="Aharoni" panose="02010803020104030203" pitchFamily="2" charset="-79"/>
              </a:rPr>
              <a:t>WAAR GAAT HET OVER?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1C7248-056C-459C-9143-B326A1A9C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620000"/>
            <a:ext cx="8496488" cy="4525963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nl-NL" sz="2400" dirty="0"/>
              <a:t>ca. 70.000 thuiswonende kinderen maken per jaar mee dat hun ouders uit elkaar gaan </a:t>
            </a:r>
          </a:p>
          <a:p>
            <a:pPr>
              <a:lnSpc>
                <a:spcPct val="114000"/>
              </a:lnSpc>
            </a:pPr>
            <a:r>
              <a:rPr lang="nl-NL" sz="2400" dirty="0"/>
              <a:t>ca. 16.000 kinderen hebben ernstig last van de gevolgen van een scheiding </a:t>
            </a:r>
          </a:p>
          <a:p>
            <a:pPr>
              <a:lnSpc>
                <a:spcPct val="114000"/>
              </a:lnSpc>
            </a:pPr>
            <a:r>
              <a:rPr lang="nl-NL" sz="2400" dirty="0"/>
              <a:t>ca 7.200 scheidingen kunnen getypeerd worden als complexe scheidingen</a:t>
            </a:r>
          </a:p>
          <a:p>
            <a:pPr>
              <a:lnSpc>
                <a:spcPct val="114000"/>
              </a:lnSpc>
            </a:pPr>
            <a:r>
              <a:rPr lang="nl-NL" sz="2400" dirty="0"/>
              <a:t>40 à 50% van de jongeren in de jeugd- en opvoedhulp en zo’n 60% van de jongeren in de jeugdbescherming (Gecertificeerde Instellingen) komen uit een scheidingssituatie </a:t>
            </a:r>
          </a:p>
          <a:p>
            <a:pPr>
              <a:lnSpc>
                <a:spcPct val="114000"/>
              </a:lnSpc>
            </a:pPr>
            <a:r>
              <a:rPr lang="nl-NL" sz="2400" dirty="0"/>
              <a:t>ca. 15% van alle kinderen van gescheiden ouders heeft na de scheiding geen contact meer met een van de ouders </a:t>
            </a:r>
          </a:p>
        </p:txBody>
      </p:sp>
      <p:grpSp>
        <p:nvGrpSpPr>
          <p:cNvPr id="8" name="Groep 7"/>
          <p:cNvGrpSpPr/>
          <p:nvPr/>
        </p:nvGrpSpPr>
        <p:grpSpPr>
          <a:xfrm>
            <a:off x="0" y="5517232"/>
            <a:ext cx="9144000" cy="1368152"/>
            <a:chOff x="0" y="5517232"/>
            <a:chExt cx="9144000" cy="1368152"/>
          </a:xfrm>
        </p:grpSpPr>
        <p:sp>
          <p:nvSpPr>
            <p:cNvPr id="9" name="Stroomdiagram: Handmatige invoer 8"/>
            <p:cNvSpPr/>
            <p:nvPr/>
          </p:nvSpPr>
          <p:spPr>
            <a:xfrm>
              <a:off x="707565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Stroomdiagram: Handmatige invoer 9"/>
            <p:cNvSpPr/>
            <p:nvPr/>
          </p:nvSpPr>
          <p:spPr>
            <a:xfrm flipH="1">
              <a:off x="671561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Stroomdiagram: Proces 10"/>
            <p:cNvSpPr/>
            <p:nvPr/>
          </p:nvSpPr>
          <p:spPr>
            <a:xfrm>
              <a:off x="7415808" y="6251004"/>
              <a:ext cx="1728192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Stroomdiagram: Proces 11"/>
            <p:cNvSpPr/>
            <p:nvPr/>
          </p:nvSpPr>
          <p:spPr>
            <a:xfrm>
              <a:off x="0" y="6251004"/>
              <a:ext cx="6702284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Picture 2" descr="L:\DGSenB\300 DSenJ\302 Jeugd (J)\E - Programma Scheiden zonder Schade\Communicatie\Afbeeldingen en logo Scheiden... en de kinderen dan\Scheiden-logoRGB-240dpi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143" y="5517232"/>
              <a:ext cx="1550273" cy="709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8448019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68560" y="4680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600" b="1" dirty="0">
                <a:solidFill>
                  <a:schemeClr val="accent6"/>
                </a:solidFill>
                <a:latin typeface="Tw Cen MT Condensed Extra Bold" panose="020B0803020202020204" pitchFamily="34" charset="0"/>
                <a:cs typeface="Aharoni" panose="02010803020104030203" pitchFamily="2" charset="-79"/>
              </a:rPr>
              <a:t>SCHEIDEN ZONDER SCHADE</a:t>
            </a:r>
            <a:endParaRPr lang="nl-NL" sz="46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539552" y="1620000"/>
            <a:ext cx="4501008" cy="4280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nl-NL" sz="2400" dirty="0" err="1">
                <a:latin typeface="Tw Cen MT Condensed" panose="020B0606020104020203" pitchFamily="34" charset="0"/>
              </a:rPr>
              <a:t>Divorce</a:t>
            </a:r>
            <a:r>
              <a:rPr lang="nl-NL" sz="2400" dirty="0">
                <a:latin typeface="Tw Cen MT Condensed" panose="020B0606020104020203" pitchFamily="34" charset="0"/>
              </a:rPr>
              <a:t> challenge (506 inzendingen)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nl-NL" sz="2400" b="1" dirty="0">
                <a:latin typeface="Tw Cen MT Condensed" panose="020B0606020104020203" pitchFamily="34" charset="0"/>
              </a:rPr>
              <a:t>Juni 2017</a:t>
            </a:r>
            <a:r>
              <a:rPr lang="nl-NL" sz="2400" dirty="0">
                <a:latin typeface="Tw Cen MT Condensed" panose="020B0606020104020203" pitchFamily="34" charset="0"/>
              </a:rPr>
              <a:t>: Opdracht en Platform </a:t>
            </a:r>
            <a:r>
              <a:rPr lang="nl-NL" sz="2400" dirty="0" err="1">
                <a:latin typeface="Tw Cen MT Condensed" panose="020B0606020104020203" pitchFamily="34" charset="0"/>
              </a:rPr>
              <a:t>SzS</a:t>
            </a:r>
            <a:endParaRPr lang="nl-NL" sz="2400" dirty="0">
              <a:latin typeface="Tw Cen MT Condensed" panose="020B0606020104020203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nl-NL" sz="2400" b="1" dirty="0">
                <a:latin typeface="Tw Cen MT Condensed" panose="020B0606020104020203" pitchFamily="34" charset="0"/>
              </a:rPr>
              <a:t>Februari 2018: Agenda voor actie</a:t>
            </a:r>
            <a:endParaRPr lang="nl-NL" sz="2400" dirty="0">
              <a:latin typeface="Tw Cen MT Condensed" panose="020B0606020104020203" pitchFamily="34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nl-NL" sz="2400" b="1" dirty="0">
                <a:latin typeface="Tw Cen MT Condensed" panose="020B0606020104020203" pitchFamily="34" charset="0"/>
              </a:rPr>
              <a:t>September 2018</a:t>
            </a:r>
            <a:r>
              <a:rPr lang="nl-NL" sz="2400" dirty="0">
                <a:latin typeface="Tw Cen MT Condensed" panose="020B0606020104020203" pitchFamily="34" charset="0"/>
              </a:rPr>
              <a:t>: Start programma Scheiden zonder Schade in opdracht van JenV en VWS in partnerschap met VNG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latin typeface="Tw Cen MT Condensed" panose="020B0606020104020203" pitchFamily="34" charset="0"/>
              </a:rPr>
              <a:t>Ambitie: voorkom zo veel mogelijk schade bij kinderen door scheiding van ouders</a:t>
            </a:r>
          </a:p>
          <a:p>
            <a:pPr>
              <a:lnSpc>
                <a:spcPct val="114000"/>
              </a:lnSpc>
            </a:pPr>
            <a:endParaRPr lang="nl-NL" sz="2400" dirty="0">
              <a:latin typeface="Tw Cen MT Condensed" panose="020B0606020104020203" pitchFamily="34" charset="0"/>
            </a:endParaRPr>
          </a:p>
          <a:p>
            <a:pPr>
              <a:lnSpc>
                <a:spcPct val="114000"/>
              </a:lnSpc>
            </a:pPr>
            <a:endParaRPr lang="nl-NL" sz="2400" dirty="0">
              <a:latin typeface="Tw Cen MT Condensed" panose="020B0606020104020203" pitchFamily="34" charset="0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0" y="5517232"/>
            <a:ext cx="9144000" cy="1368152"/>
            <a:chOff x="0" y="5517232"/>
            <a:chExt cx="9144000" cy="1368152"/>
          </a:xfrm>
        </p:grpSpPr>
        <p:sp>
          <p:nvSpPr>
            <p:cNvPr id="7" name="Stroomdiagram: Handmatige invoer 6"/>
            <p:cNvSpPr/>
            <p:nvPr/>
          </p:nvSpPr>
          <p:spPr>
            <a:xfrm>
              <a:off x="707565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Stroomdiagram: Handmatige invoer 7"/>
            <p:cNvSpPr/>
            <p:nvPr/>
          </p:nvSpPr>
          <p:spPr>
            <a:xfrm flipH="1">
              <a:off x="671561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Stroomdiagram: Proces 8"/>
            <p:cNvSpPr/>
            <p:nvPr/>
          </p:nvSpPr>
          <p:spPr>
            <a:xfrm>
              <a:off x="7415808" y="6251004"/>
              <a:ext cx="1728192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Stroomdiagram: Proces 9"/>
            <p:cNvSpPr/>
            <p:nvPr/>
          </p:nvSpPr>
          <p:spPr>
            <a:xfrm>
              <a:off x="0" y="6251004"/>
              <a:ext cx="6702284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L:\DGSenB\300 DSenJ\302 Jeugd (J)\E - Programma Scheiden zonder Schade\Communicatie\Afbeeldingen en logo Scheiden... en de kinderen dan\Scheiden-logoRGB-240dpi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143" y="5517232"/>
              <a:ext cx="1550273" cy="709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4" descr="Afbeeldingsresultaat voor AGENDA VOOR ACTIE SCHEIDEN ZONDER SCHADE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5" t="2334" r="2788" b="29905"/>
          <a:stretch/>
        </p:blipFill>
        <p:spPr bwMode="auto">
          <a:xfrm>
            <a:off x="5323853" y="1916832"/>
            <a:ext cx="2783528" cy="288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27844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68000" y="468000"/>
            <a:ext cx="74163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4600" b="1" dirty="0">
                <a:solidFill>
                  <a:srgbClr val="F79646"/>
                </a:solidFill>
                <a:latin typeface="Tw Cen MT Condensed Extra Bold" panose="020B0803020202020204" pitchFamily="34" charset="0"/>
                <a:cs typeface="Aharoni" panose="02010803020104030203" pitchFamily="2" charset="-79"/>
              </a:rPr>
              <a:t>AANPAK  </a:t>
            </a:r>
            <a:endParaRPr lang="nl-NL" sz="4600" dirty="0">
              <a:solidFill>
                <a:prstClr val="black"/>
              </a:solidFill>
            </a:endParaRPr>
          </a:p>
        </p:txBody>
      </p:sp>
      <p:grpSp>
        <p:nvGrpSpPr>
          <p:cNvPr id="19" name="Groep 18"/>
          <p:cNvGrpSpPr/>
          <p:nvPr/>
        </p:nvGrpSpPr>
        <p:grpSpPr>
          <a:xfrm>
            <a:off x="0" y="5517232"/>
            <a:ext cx="9144000" cy="1368152"/>
            <a:chOff x="0" y="5517232"/>
            <a:chExt cx="9144000" cy="1368152"/>
          </a:xfrm>
        </p:grpSpPr>
        <p:sp>
          <p:nvSpPr>
            <p:cNvPr id="20" name="Stroomdiagram: Handmatige invoer 19"/>
            <p:cNvSpPr/>
            <p:nvPr/>
          </p:nvSpPr>
          <p:spPr>
            <a:xfrm>
              <a:off x="707565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Stroomdiagram: Handmatige invoer 20"/>
            <p:cNvSpPr/>
            <p:nvPr/>
          </p:nvSpPr>
          <p:spPr>
            <a:xfrm flipH="1">
              <a:off x="671561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Stroomdiagram: Proces 21"/>
            <p:cNvSpPr/>
            <p:nvPr/>
          </p:nvSpPr>
          <p:spPr>
            <a:xfrm>
              <a:off x="7415808" y="6251004"/>
              <a:ext cx="1728192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Stroomdiagram: Proces 22"/>
            <p:cNvSpPr/>
            <p:nvPr/>
          </p:nvSpPr>
          <p:spPr>
            <a:xfrm>
              <a:off x="0" y="6251004"/>
              <a:ext cx="6702284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Picture 2" descr="L:\DGSenB\300 DSenJ\302 Jeugd (J)\E - Programma Scheiden zonder Schade\Communicatie\Afbeeldingen en logo Scheiden... en de kinderen dan\Scheiden-logoRGB-240dpi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143" y="5517232"/>
              <a:ext cx="1550273" cy="709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kstvak 25">
            <a:extLst>
              <a:ext uri="{FF2B5EF4-FFF2-40B4-BE49-F238E27FC236}">
                <a16:creationId xmlns:a16="http://schemas.microsoft.com/office/drawing/2014/main" id="{438C728D-137E-4DCF-8C61-E013C54E0777}"/>
              </a:ext>
            </a:extLst>
          </p:cNvPr>
          <p:cNvSpPr txBox="1"/>
          <p:nvPr/>
        </p:nvSpPr>
        <p:spPr>
          <a:xfrm>
            <a:off x="468000" y="1367413"/>
            <a:ext cx="75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Tw Cen MT Condensed" panose="020B0606020104020203" pitchFamily="34" charset="0"/>
              </a:rPr>
              <a:t>2 ONTWIKKELPUNTEN EN 45 ACTIES: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35CA603E-FD98-4962-9C32-9D149064FE93}"/>
              </a:ext>
            </a:extLst>
          </p:cNvPr>
          <p:cNvGrpSpPr/>
          <p:nvPr/>
        </p:nvGrpSpPr>
        <p:grpSpPr>
          <a:xfrm>
            <a:off x="641842" y="2289980"/>
            <a:ext cx="7860316" cy="2828188"/>
            <a:chOff x="888370" y="2591249"/>
            <a:chExt cx="7860316" cy="2828188"/>
          </a:xfrm>
        </p:grpSpPr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B1ED7FBF-591C-4D4A-8048-AF180FA02018}"/>
                </a:ext>
              </a:extLst>
            </p:cNvPr>
            <p:cNvGrpSpPr/>
            <p:nvPr/>
          </p:nvGrpSpPr>
          <p:grpSpPr>
            <a:xfrm>
              <a:off x="3892658" y="3005501"/>
              <a:ext cx="2232474" cy="2413936"/>
              <a:chOff x="6129495" y="2265514"/>
              <a:chExt cx="2232474" cy="2413936"/>
            </a:xfrm>
          </p:grpSpPr>
          <p:sp>
            <p:nvSpPr>
              <p:cNvPr id="6" name="Rechthoek 5"/>
              <p:cNvSpPr/>
              <p:nvPr/>
            </p:nvSpPr>
            <p:spPr>
              <a:xfrm rot="5400000">
                <a:off x="6966284" y="1428725"/>
                <a:ext cx="558895" cy="2232474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nl-NL" dirty="0">
                    <a:latin typeface="Tw Cen MT Condensed" panose="020B0606020104020203" pitchFamily="34" charset="0"/>
                  </a:rPr>
                  <a:t>STEUNFIGUUR KIND</a:t>
                </a:r>
              </a:p>
            </p:txBody>
          </p:sp>
          <p:sp>
            <p:nvSpPr>
              <p:cNvPr id="7" name="Rechthoek 6"/>
              <p:cNvSpPr/>
              <p:nvPr/>
            </p:nvSpPr>
            <p:spPr>
              <a:xfrm rot="5400000">
                <a:off x="6966284" y="3283768"/>
                <a:ext cx="558895" cy="223247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nl-NL" dirty="0">
                    <a:latin typeface="Tw Cen MT Condensed" panose="020B0606020104020203" pitchFamily="34" charset="0"/>
                  </a:rPr>
                  <a:t>PROFESSIONALISERING</a:t>
                </a:r>
              </a:p>
            </p:txBody>
          </p:sp>
          <p:sp>
            <p:nvSpPr>
              <p:cNvPr id="8" name="Rechthoek 7"/>
              <p:cNvSpPr/>
              <p:nvPr/>
            </p:nvSpPr>
            <p:spPr>
              <a:xfrm rot="5400000">
                <a:off x="6928542" y="2682024"/>
                <a:ext cx="634381" cy="2232471"/>
              </a:xfrm>
              <a:prstGeom prst="rect">
                <a:avLst/>
              </a:prstGeom>
              <a:solidFill>
                <a:srgbClr val="03BFD3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nl-NL" dirty="0">
                    <a:latin typeface="Tw Cen MT Condensed" panose="020B0606020104020203" pitchFamily="34" charset="0"/>
                  </a:rPr>
                  <a:t>COMMUNICATIE EN BEWUSTWORDING</a:t>
                </a:r>
              </a:p>
            </p:txBody>
          </p:sp>
          <p:sp>
            <p:nvSpPr>
              <p:cNvPr id="9" name="Rechthoek 8"/>
              <p:cNvSpPr/>
              <p:nvPr/>
            </p:nvSpPr>
            <p:spPr>
              <a:xfrm rot="5400000">
                <a:off x="6928541" y="2039057"/>
                <a:ext cx="634380" cy="223247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nl-NL" dirty="0">
                    <a:latin typeface="Tw Cen MT Condensed" panose="020B0606020104020203" pitchFamily="34" charset="0"/>
                  </a:rPr>
                  <a:t>OUDERSCHAP EN PREVENTIE</a:t>
                </a:r>
              </a:p>
            </p:txBody>
          </p:sp>
        </p:grp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23ADB40A-59B3-440B-A07A-24661FC772A6}"/>
                </a:ext>
              </a:extLst>
            </p:cNvPr>
            <p:cNvSpPr/>
            <p:nvPr/>
          </p:nvSpPr>
          <p:spPr>
            <a:xfrm rot="5400000">
              <a:off x="7353003" y="2159962"/>
              <a:ext cx="558895" cy="22324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nl-NL" dirty="0">
                  <a:latin typeface="Tw Cen MT Condensed" panose="020B0606020104020203" pitchFamily="34" charset="0"/>
                </a:rPr>
                <a:t>DIRECTIE VWS</a:t>
              </a:r>
            </a:p>
          </p:txBody>
        </p:sp>
        <p:grpSp>
          <p:nvGrpSpPr>
            <p:cNvPr id="3" name="Groep 2">
              <a:extLst>
                <a:ext uri="{FF2B5EF4-FFF2-40B4-BE49-F238E27FC236}">
                  <a16:creationId xmlns:a16="http://schemas.microsoft.com/office/drawing/2014/main" id="{4D58DF7F-E16F-4693-8EBE-A6AA2D93EBBF}"/>
                </a:ext>
              </a:extLst>
            </p:cNvPr>
            <p:cNvGrpSpPr/>
            <p:nvPr/>
          </p:nvGrpSpPr>
          <p:grpSpPr>
            <a:xfrm>
              <a:off x="899592" y="3005501"/>
              <a:ext cx="2232471" cy="1785396"/>
              <a:chOff x="971995" y="2996913"/>
              <a:chExt cx="2232471" cy="1785396"/>
            </a:xfrm>
          </p:grpSpPr>
          <p:sp>
            <p:nvSpPr>
              <p:cNvPr id="17" name="Rechthoek 16">
                <a:extLst>
                  <a:ext uri="{FF2B5EF4-FFF2-40B4-BE49-F238E27FC236}">
                    <a16:creationId xmlns:a16="http://schemas.microsoft.com/office/drawing/2014/main" id="{FFB5F19F-A664-4B7F-A72E-8EDA04D89280}"/>
                  </a:ext>
                </a:extLst>
              </p:cNvPr>
              <p:cNvSpPr/>
              <p:nvPr/>
            </p:nvSpPr>
            <p:spPr>
              <a:xfrm rot="5400000">
                <a:off x="1771041" y="2197868"/>
                <a:ext cx="634379" cy="2232470"/>
              </a:xfrm>
              <a:prstGeom prst="rect">
                <a:avLst/>
              </a:prstGeom>
              <a:solidFill>
                <a:srgbClr val="03BFD3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nl-NL" dirty="0">
                    <a:latin typeface="Tw Cen MT Condensed" panose="020B0606020104020203" pitchFamily="34" charset="0"/>
                  </a:rPr>
                  <a:t>SCHEIDINGSLOKET </a:t>
                </a:r>
              </a:p>
            </p:txBody>
          </p:sp>
          <p:sp>
            <p:nvSpPr>
              <p:cNvPr id="18" name="Rechthoek 17">
                <a:extLst>
                  <a:ext uri="{FF2B5EF4-FFF2-40B4-BE49-F238E27FC236}">
                    <a16:creationId xmlns:a16="http://schemas.microsoft.com/office/drawing/2014/main" id="{8222ECDC-147D-4814-ADFD-B321F3F92F39}"/>
                  </a:ext>
                </a:extLst>
              </p:cNvPr>
              <p:cNvSpPr/>
              <p:nvPr/>
            </p:nvSpPr>
            <p:spPr>
              <a:xfrm rot="5400000">
                <a:off x="1771244" y="2779248"/>
                <a:ext cx="633973" cy="2232471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nl-NL" dirty="0">
                  <a:latin typeface="Tw Cen MT Condensed" panose="020B0606020104020203" pitchFamily="34" charset="0"/>
                </a:endParaRPr>
              </a:p>
              <a:p>
                <a:pPr algn="ctr"/>
                <a:endParaRPr lang="nl-NL" dirty="0">
                  <a:latin typeface="Tw Cen MT Condensed" panose="020B0606020104020203" pitchFamily="34" charset="0"/>
                </a:endParaRPr>
              </a:p>
              <a:p>
                <a:pPr algn="ctr"/>
                <a:r>
                  <a:rPr lang="nl-NL" dirty="0">
                    <a:latin typeface="Tw Cen MT Condensed" panose="020B0606020104020203" pitchFamily="34" charset="0"/>
                  </a:rPr>
                  <a:t>SCHEIDINGSPROCEDURE</a:t>
                </a:r>
              </a:p>
              <a:p>
                <a:pPr algn="ctr"/>
                <a:endParaRPr lang="nl-NL" dirty="0">
                  <a:latin typeface="Tw Cen MT Condensed" panose="020B0606020104020203" pitchFamily="34" charset="0"/>
                </a:endParaRPr>
              </a:p>
              <a:p>
                <a:pPr algn="ctr"/>
                <a:endParaRPr lang="nl-NL" dirty="0">
                  <a:latin typeface="Tw Cen MT Condensed" panose="020B0606020104020203" pitchFamily="34" charset="0"/>
                </a:endParaRPr>
              </a:p>
            </p:txBody>
          </p:sp>
          <p:sp>
            <p:nvSpPr>
              <p:cNvPr id="29" name="Rechthoek 28">
                <a:extLst>
                  <a:ext uri="{FF2B5EF4-FFF2-40B4-BE49-F238E27FC236}">
                    <a16:creationId xmlns:a16="http://schemas.microsoft.com/office/drawing/2014/main" id="{6C07F35B-F2EE-4AEB-A06E-69E0F44D2305}"/>
                  </a:ext>
                </a:extLst>
              </p:cNvPr>
              <p:cNvSpPr/>
              <p:nvPr/>
            </p:nvSpPr>
            <p:spPr>
              <a:xfrm rot="5400000">
                <a:off x="1808783" y="3386627"/>
                <a:ext cx="558895" cy="223247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nl-NL" dirty="0">
                    <a:latin typeface="Tw Cen MT Condensed" panose="020B0606020104020203" pitchFamily="34" charset="0"/>
                  </a:rPr>
                  <a:t>GEZINSVERTEGENWOORDIGER</a:t>
                </a:r>
              </a:p>
            </p:txBody>
          </p:sp>
        </p:grp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0F015C83-FD49-4CA3-9521-B13D5F18A29E}"/>
                </a:ext>
              </a:extLst>
            </p:cNvPr>
            <p:cNvSpPr txBox="1"/>
            <p:nvPr/>
          </p:nvSpPr>
          <p:spPr>
            <a:xfrm>
              <a:off x="888370" y="2591250"/>
              <a:ext cx="2232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>
                  <a:latin typeface="Tw Cen MT Condensed Extra Bold" panose="020B0803020202020204" pitchFamily="34" charset="0"/>
                </a:rPr>
                <a:t>REGIOLABS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4FE348D3-325D-4E62-A505-721C42232F0E}"/>
                </a:ext>
              </a:extLst>
            </p:cNvPr>
            <p:cNvSpPr txBox="1"/>
            <p:nvPr/>
          </p:nvSpPr>
          <p:spPr>
            <a:xfrm>
              <a:off x="3861028" y="2600286"/>
              <a:ext cx="2232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>
                  <a:latin typeface="Tw Cen MT Condensed Extra Bold" panose="020B0803020202020204" pitchFamily="34" charset="0"/>
                </a:rPr>
                <a:t>PLATFORM  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A389427A-3CC9-4366-9A05-2DE33109DB2D}"/>
                </a:ext>
              </a:extLst>
            </p:cNvPr>
            <p:cNvSpPr txBox="1"/>
            <p:nvPr/>
          </p:nvSpPr>
          <p:spPr>
            <a:xfrm>
              <a:off x="6425043" y="2591249"/>
              <a:ext cx="2232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>
                  <a:latin typeface="Tw Cen MT Condensed Extra Bold" panose="020B0803020202020204" pitchFamily="34" charset="0"/>
                </a:rPr>
                <a:t>DIRECTIES  </a:t>
              </a:r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2A043635-7C96-4E44-9878-734C3B629CE1}"/>
                </a:ext>
              </a:extLst>
            </p:cNvPr>
            <p:cNvSpPr/>
            <p:nvPr/>
          </p:nvSpPr>
          <p:spPr>
            <a:xfrm rot="5400000">
              <a:off x="7353002" y="2727610"/>
              <a:ext cx="558895" cy="22324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nl-NL" dirty="0">
                  <a:latin typeface="Tw Cen MT Condensed" panose="020B0606020104020203" pitchFamily="34" charset="0"/>
                </a:rPr>
                <a:t>DIRECTIE JENV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830314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jdelijke aanduiding voor inhoud 18">
            <a:extLst>
              <a:ext uri="{FF2B5EF4-FFF2-40B4-BE49-F238E27FC236}">
                <a16:creationId xmlns:a16="http://schemas.microsoft.com/office/drawing/2014/main" id="{6ED40E2C-7837-D946-A06F-C22DFB8B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4" name="Groep 3"/>
          <p:cNvGrpSpPr/>
          <p:nvPr/>
        </p:nvGrpSpPr>
        <p:grpSpPr>
          <a:xfrm>
            <a:off x="0" y="5517232"/>
            <a:ext cx="9144000" cy="1368152"/>
            <a:chOff x="0" y="5517232"/>
            <a:chExt cx="9144000" cy="1368152"/>
          </a:xfrm>
        </p:grpSpPr>
        <p:sp>
          <p:nvSpPr>
            <p:cNvPr id="6" name="Stroomdiagram: Handmatige invoer 5"/>
            <p:cNvSpPr/>
            <p:nvPr/>
          </p:nvSpPr>
          <p:spPr>
            <a:xfrm>
              <a:off x="707565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Stroomdiagram: Handmatige invoer 6"/>
            <p:cNvSpPr/>
            <p:nvPr/>
          </p:nvSpPr>
          <p:spPr>
            <a:xfrm flipH="1">
              <a:off x="6715617" y="6251004"/>
              <a:ext cx="340151" cy="634380"/>
            </a:xfrm>
            <a:prstGeom prst="flowChartManualInput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Stroomdiagram: Proces 7"/>
            <p:cNvSpPr/>
            <p:nvPr/>
          </p:nvSpPr>
          <p:spPr>
            <a:xfrm>
              <a:off x="7415808" y="6251004"/>
              <a:ext cx="1728192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Stroomdiagram: Proces 8"/>
            <p:cNvSpPr/>
            <p:nvPr/>
          </p:nvSpPr>
          <p:spPr>
            <a:xfrm>
              <a:off x="0" y="6251004"/>
              <a:ext cx="6702284" cy="634380"/>
            </a:xfrm>
            <a:prstGeom prst="flowChartProcess">
              <a:avLst/>
            </a:prstGeom>
            <a:solidFill>
              <a:srgbClr val="03BFD3"/>
            </a:solidFill>
            <a:ln>
              <a:solidFill>
                <a:srgbClr val="03BF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Picture 2" descr="L:\DGSenB\300 DSenJ\302 Jeugd (J)\E - Programma Scheiden zonder Schade\Communicatie\Afbeeldingen en logo Scheiden... en de kinderen dan\Scheiden-logoRGB-240dpi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143" y="5517232"/>
              <a:ext cx="1550273" cy="709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kstvak 2"/>
          <p:cNvSpPr txBox="1"/>
          <p:nvPr/>
        </p:nvSpPr>
        <p:spPr>
          <a:xfrm>
            <a:off x="394924" y="2392074"/>
            <a:ext cx="12731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905073" y="600591"/>
            <a:ext cx="2892138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964988" y="-171400"/>
            <a:ext cx="2438488" cy="5832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73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311013" y="-164322"/>
            <a:ext cx="14895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160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461139" y="591463"/>
            <a:ext cx="14895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16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181169" y="2054835"/>
            <a:ext cx="1749197" cy="4078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590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  <p:sp>
        <p:nvSpPr>
          <p:cNvPr id="21" name="Titel 20">
            <a:extLst>
              <a:ext uri="{FF2B5EF4-FFF2-40B4-BE49-F238E27FC236}">
                <a16:creationId xmlns:a16="http://schemas.microsoft.com/office/drawing/2014/main" id="{A04CB258-1CA6-1044-8363-1C104E2BA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Suggesties en vragen?</a:t>
            </a:r>
          </a:p>
        </p:txBody>
      </p:sp>
    </p:spTree>
    <p:extLst>
      <p:ext uri="{BB962C8B-B14F-4D97-AF65-F5344CB8AC3E}">
        <p14:creationId xmlns:p14="http://schemas.microsoft.com/office/powerpoint/2010/main" val="1382836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</Words>
  <Application>Microsoft Office PowerPoint</Application>
  <PresentationFormat>Diavoorstelling (4:3)</PresentationFormat>
  <Paragraphs>41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Tw Cen MT Condensed</vt:lpstr>
      <vt:lpstr>Tw Cen MT Condensed Extra Bold</vt:lpstr>
      <vt:lpstr>Kantoorthema</vt:lpstr>
      <vt:lpstr>SCHEIDEN ZONDER SCHADE</vt:lpstr>
      <vt:lpstr>WAAR GAAT HET OVER? </vt:lpstr>
      <vt:lpstr>PowerPoint-presentatie</vt:lpstr>
      <vt:lpstr>PowerPoint-presentatie</vt:lpstr>
      <vt:lpstr>Suggesties en vragen?</vt:lpstr>
    </vt:vector>
  </TitlesOfParts>
  <Company>Ministerie van Veiligheid en Justitie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SCHEIDEN ZONDER SCHADE</dc:title>
  <dc:creator>Simmelink, S.F. - BD/DEA</dc:creator>
  <cp:lastModifiedBy>Broek, M.C. van den - BD/DSenJ/J</cp:lastModifiedBy>
  <cp:revision>117</cp:revision>
  <cp:lastPrinted>2019-05-07T09:52:42Z</cp:lastPrinted>
  <dcterms:created xsi:type="dcterms:W3CDTF">2019-03-15T12:25:06Z</dcterms:created>
  <dcterms:modified xsi:type="dcterms:W3CDTF">2019-10-14T14:09:12Z</dcterms:modified>
</cp:coreProperties>
</file>