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5" r:id="rId2"/>
    <p:sldId id="284" r:id="rId3"/>
    <p:sldId id="310" r:id="rId4"/>
    <p:sldId id="307" r:id="rId5"/>
    <p:sldId id="287" r:id="rId6"/>
    <p:sldId id="291" r:id="rId7"/>
    <p:sldId id="311" r:id="rId8"/>
    <p:sldId id="312" r:id="rId9"/>
    <p:sldId id="313" r:id="rId10"/>
    <p:sldId id="308" r:id="rId11"/>
    <p:sldId id="289" r:id="rId12"/>
    <p:sldId id="314" r:id="rId13"/>
    <p:sldId id="288" r:id="rId14"/>
    <p:sldId id="309"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4" d="100"/>
          <a:sy n="124" d="100"/>
        </p:scale>
        <p:origin x="-1638"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498C2-3917-45C6-96F5-B2607EB802D6}" type="datetimeFigureOut">
              <a:rPr lang="nl-NL" smtClean="0"/>
              <a:t>13-12-2022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FF6C6-24D7-4498-A0C2-DA41A1D07EE3}" type="slidenum">
              <a:rPr lang="nl-NL" smtClean="0"/>
              <a:t>‹nr.›</a:t>
            </a:fld>
            <a:endParaRPr lang="nl-NL"/>
          </a:p>
        </p:txBody>
      </p:sp>
    </p:spTree>
    <p:extLst>
      <p:ext uri="{BB962C8B-B14F-4D97-AF65-F5344CB8AC3E}">
        <p14:creationId xmlns:p14="http://schemas.microsoft.com/office/powerpoint/2010/main" val="17097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38764A8-9DBF-48FA-9944-FC2AA5668C98}" type="datetimeFigureOut">
              <a:rPr lang="nl-NL" smtClean="0"/>
              <a:t>13-12-2022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9F15DE2-99C5-4400-B794-C813AF3B2159}" type="slidenum">
              <a:rPr lang="nl-NL" smtClean="0"/>
              <a:t>‹nr.›</a:t>
            </a:fld>
            <a:endParaRPr lang="nl-NL"/>
          </a:p>
        </p:txBody>
      </p:sp>
    </p:spTree>
    <p:extLst>
      <p:ext uri="{BB962C8B-B14F-4D97-AF65-F5344CB8AC3E}">
        <p14:creationId xmlns:p14="http://schemas.microsoft.com/office/powerpoint/2010/main" val="2894687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38764A8-9DBF-48FA-9944-FC2AA5668C98}" type="datetimeFigureOut">
              <a:rPr lang="nl-NL" smtClean="0"/>
              <a:t>13-12-2022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9F15DE2-99C5-4400-B794-C813AF3B2159}" type="slidenum">
              <a:rPr lang="nl-NL" smtClean="0"/>
              <a:t>‹nr.›</a:t>
            </a:fld>
            <a:endParaRPr lang="nl-NL"/>
          </a:p>
        </p:txBody>
      </p:sp>
    </p:spTree>
    <p:extLst>
      <p:ext uri="{BB962C8B-B14F-4D97-AF65-F5344CB8AC3E}">
        <p14:creationId xmlns:p14="http://schemas.microsoft.com/office/powerpoint/2010/main" val="214318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38764A8-9DBF-48FA-9944-FC2AA5668C98}" type="datetimeFigureOut">
              <a:rPr lang="nl-NL" smtClean="0"/>
              <a:t>13-12-2022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9F15DE2-99C5-4400-B794-C813AF3B2159}" type="slidenum">
              <a:rPr lang="nl-NL" smtClean="0"/>
              <a:t>‹nr.›</a:t>
            </a:fld>
            <a:endParaRPr lang="nl-NL"/>
          </a:p>
        </p:txBody>
      </p:sp>
    </p:spTree>
    <p:extLst>
      <p:ext uri="{BB962C8B-B14F-4D97-AF65-F5344CB8AC3E}">
        <p14:creationId xmlns:p14="http://schemas.microsoft.com/office/powerpoint/2010/main" val="49224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38764A8-9DBF-48FA-9944-FC2AA5668C98}" type="datetimeFigureOut">
              <a:rPr lang="nl-NL" smtClean="0"/>
              <a:t>13-12-2022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9F15DE2-99C5-4400-B794-C813AF3B2159}" type="slidenum">
              <a:rPr lang="nl-NL" smtClean="0"/>
              <a:t>‹nr.›</a:t>
            </a:fld>
            <a:endParaRPr lang="nl-NL"/>
          </a:p>
        </p:txBody>
      </p:sp>
    </p:spTree>
    <p:extLst>
      <p:ext uri="{BB962C8B-B14F-4D97-AF65-F5344CB8AC3E}">
        <p14:creationId xmlns:p14="http://schemas.microsoft.com/office/powerpoint/2010/main" val="76963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38764A8-9DBF-48FA-9944-FC2AA5668C98}" type="datetimeFigureOut">
              <a:rPr lang="nl-NL" smtClean="0"/>
              <a:t>13-12-2022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9F15DE2-99C5-4400-B794-C813AF3B2159}" type="slidenum">
              <a:rPr lang="nl-NL" smtClean="0"/>
              <a:t>‹nr.›</a:t>
            </a:fld>
            <a:endParaRPr lang="nl-NL"/>
          </a:p>
        </p:txBody>
      </p:sp>
    </p:spTree>
    <p:extLst>
      <p:ext uri="{BB962C8B-B14F-4D97-AF65-F5344CB8AC3E}">
        <p14:creationId xmlns:p14="http://schemas.microsoft.com/office/powerpoint/2010/main" val="343536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38764A8-9DBF-48FA-9944-FC2AA5668C98}" type="datetimeFigureOut">
              <a:rPr lang="nl-NL" smtClean="0"/>
              <a:t>13-12-2022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9F15DE2-99C5-4400-B794-C813AF3B2159}" type="slidenum">
              <a:rPr lang="nl-NL" smtClean="0"/>
              <a:t>‹nr.›</a:t>
            </a:fld>
            <a:endParaRPr lang="nl-NL"/>
          </a:p>
        </p:txBody>
      </p:sp>
    </p:spTree>
    <p:extLst>
      <p:ext uri="{BB962C8B-B14F-4D97-AF65-F5344CB8AC3E}">
        <p14:creationId xmlns:p14="http://schemas.microsoft.com/office/powerpoint/2010/main" val="338937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38764A8-9DBF-48FA-9944-FC2AA5668C98}" type="datetimeFigureOut">
              <a:rPr lang="nl-NL" smtClean="0"/>
              <a:t>13-12-2022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9F15DE2-99C5-4400-B794-C813AF3B2159}" type="slidenum">
              <a:rPr lang="nl-NL" smtClean="0"/>
              <a:t>‹nr.›</a:t>
            </a:fld>
            <a:endParaRPr lang="nl-NL"/>
          </a:p>
        </p:txBody>
      </p:sp>
    </p:spTree>
    <p:extLst>
      <p:ext uri="{BB962C8B-B14F-4D97-AF65-F5344CB8AC3E}">
        <p14:creationId xmlns:p14="http://schemas.microsoft.com/office/powerpoint/2010/main" val="279498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38764A8-9DBF-48FA-9944-FC2AA5668C98}" type="datetimeFigureOut">
              <a:rPr lang="nl-NL" smtClean="0"/>
              <a:t>13-12-2022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9F15DE2-99C5-4400-B794-C813AF3B2159}" type="slidenum">
              <a:rPr lang="nl-NL" smtClean="0"/>
              <a:t>‹nr.›</a:t>
            </a:fld>
            <a:endParaRPr lang="nl-NL"/>
          </a:p>
        </p:txBody>
      </p:sp>
    </p:spTree>
    <p:extLst>
      <p:ext uri="{BB962C8B-B14F-4D97-AF65-F5344CB8AC3E}">
        <p14:creationId xmlns:p14="http://schemas.microsoft.com/office/powerpoint/2010/main" val="298797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38764A8-9DBF-48FA-9944-FC2AA5668C98}" type="datetimeFigureOut">
              <a:rPr lang="nl-NL" smtClean="0"/>
              <a:t>13-12-2022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9F15DE2-99C5-4400-B794-C813AF3B2159}" type="slidenum">
              <a:rPr lang="nl-NL" smtClean="0"/>
              <a:t>‹nr.›</a:t>
            </a:fld>
            <a:endParaRPr lang="nl-NL"/>
          </a:p>
        </p:txBody>
      </p:sp>
    </p:spTree>
    <p:extLst>
      <p:ext uri="{BB962C8B-B14F-4D97-AF65-F5344CB8AC3E}">
        <p14:creationId xmlns:p14="http://schemas.microsoft.com/office/powerpoint/2010/main" val="166253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38764A8-9DBF-48FA-9944-FC2AA5668C98}" type="datetimeFigureOut">
              <a:rPr lang="nl-NL" smtClean="0"/>
              <a:t>13-12-2022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9F15DE2-99C5-4400-B794-C813AF3B2159}" type="slidenum">
              <a:rPr lang="nl-NL" smtClean="0"/>
              <a:t>‹nr.›</a:t>
            </a:fld>
            <a:endParaRPr lang="nl-NL"/>
          </a:p>
        </p:txBody>
      </p:sp>
    </p:spTree>
    <p:extLst>
      <p:ext uri="{BB962C8B-B14F-4D97-AF65-F5344CB8AC3E}">
        <p14:creationId xmlns:p14="http://schemas.microsoft.com/office/powerpoint/2010/main" val="370699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38764A8-9DBF-48FA-9944-FC2AA5668C98}" type="datetimeFigureOut">
              <a:rPr lang="nl-NL" smtClean="0"/>
              <a:t>13-12-2022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9F15DE2-99C5-4400-B794-C813AF3B2159}" type="slidenum">
              <a:rPr lang="nl-NL" smtClean="0"/>
              <a:t>‹nr.›</a:t>
            </a:fld>
            <a:endParaRPr lang="nl-NL"/>
          </a:p>
        </p:txBody>
      </p:sp>
    </p:spTree>
    <p:extLst>
      <p:ext uri="{BB962C8B-B14F-4D97-AF65-F5344CB8AC3E}">
        <p14:creationId xmlns:p14="http://schemas.microsoft.com/office/powerpoint/2010/main" val="199093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764A8-9DBF-48FA-9944-FC2AA5668C98}" type="datetimeFigureOut">
              <a:rPr lang="nl-NL" smtClean="0"/>
              <a:t>13-12-2022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15DE2-99C5-4400-B794-C813AF3B2159}" type="slidenum">
              <a:rPr lang="nl-NL" smtClean="0"/>
              <a:t>‹nr.›</a:t>
            </a:fld>
            <a:endParaRPr lang="nl-NL"/>
          </a:p>
        </p:txBody>
      </p:sp>
    </p:spTree>
    <p:extLst>
      <p:ext uri="{BB962C8B-B14F-4D97-AF65-F5344CB8AC3E}">
        <p14:creationId xmlns:p14="http://schemas.microsoft.com/office/powerpoint/2010/main" val="127965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
            <a:ext cx="2051720" cy="20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685800" y="2151112"/>
            <a:ext cx="7772400" cy="1878744"/>
          </a:xfrm>
        </p:spPr>
        <p:txBody>
          <a:bodyPr>
            <a:normAutofit fontScale="90000"/>
          </a:bodyPr>
          <a:lstStyle/>
          <a:p>
            <a:r>
              <a:rPr lang="nl-NL" b="1" dirty="0">
                <a:solidFill>
                  <a:schemeClr val="tx2"/>
                </a:solidFill>
              </a:rPr>
              <a:t/>
            </a:r>
            <a:br>
              <a:rPr lang="nl-NL" b="1" dirty="0">
                <a:solidFill>
                  <a:schemeClr val="tx2"/>
                </a:solidFill>
              </a:rPr>
            </a:br>
            <a:r>
              <a:rPr lang="nl-NL" b="1" dirty="0">
                <a:solidFill>
                  <a:schemeClr val="tx2"/>
                </a:solidFill>
              </a:rPr>
              <a:t/>
            </a:r>
            <a:br>
              <a:rPr lang="nl-NL" b="1" dirty="0">
                <a:solidFill>
                  <a:schemeClr val="tx2"/>
                </a:solidFill>
              </a:rPr>
            </a:br>
            <a:r>
              <a:rPr lang="nl-NL" b="1" dirty="0">
                <a:solidFill>
                  <a:schemeClr val="tx2"/>
                </a:solidFill>
              </a:rPr>
              <a:t>conflicten tussen boer, burger </a:t>
            </a:r>
            <a:br>
              <a:rPr lang="nl-NL" b="1" dirty="0">
                <a:solidFill>
                  <a:schemeClr val="tx2"/>
                </a:solidFill>
              </a:rPr>
            </a:br>
            <a:r>
              <a:rPr lang="nl-NL" b="1" dirty="0">
                <a:solidFill>
                  <a:schemeClr val="tx2"/>
                </a:solidFill>
              </a:rPr>
              <a:t>en bestuursorgaan</a:t>
            </a:r>
            <a:br>
              <a:rPr lang="nl-NL" b="1" dirty="0">
                <a:solidFill>
                  <a:schemeClr val="tx2"/>
                </a:solidFill>
              </a:rPr>
            </a:br>
            <a:r>
              <a:rPr lang="nl-NL" sz="3600" b="1" i="1" dirty="0">
                <a:solidFill>
                  <a:schemeClr val="tx2"/>
                </a:solidFill>
              </a:rPr>
              <a:t>wat is de rol van mediation daarbij?</a:t>
            </a:r>
            <a:br>
              <a:rPr lang="nl-NL" sz="3600" b="1" i="1" dirty="0">
                <a:solidFill>
                  <a:schemeClr val="tx2"/>
                </a:solidFill>
              </a:rPr>
            </a:br>
            <a:r>
              <a:rPr lang="nl-NL" sz="3600" b="1" dirty="0">
                <a:solidFill>
                  <a:schemeClr val="tx2"/>
                </a:solidFill>
              </a:rPr>
              <a:t/>
            </a:r>
            <a:br>
              <a:rPr lang="nl-NL" sz="3600" b="1" dirty="0">
                <a:solidFill>
                  <a:schemeClr val="tx2"/>
                </a:solidFill>
              </a:rPr>
            </a:br>
            <a:endParaRPr lang="nl-NL" sz="3600" b="1" dirty="0">
              <a:solidFill>
                <a:schemeClr val="tx2"/>
              </a:solidFill>
            </a:endParaRPr>
          </a:p>
        </p:txBody>
      </p:sp>
      <p:sp>
        <p:nvSpPr>
          <p:cNvPr id="3" name="Ondertitel 2"/>
          <p:cNvSpPr>
            <a:spLocks noGrp="1"/>
          </p:cNvSpPr>
          <p:nvPr>
            <p:ph type="subTitle" idx="1"/>
          </p:nvPr>
        </p:nvSpPr>
        <p:spPr>
          <a:xfrm>
            <a:off x="1331640" y="3933056"/>
            <a:ext cx="6400800" cy="1752600"/>
          </a:xfrm>
        </p:spPr>
        <p:txBody>
          <a:bodyPr/>
          <a:lstStyle/>
          <a:p>
            <a:endParaRPr lang="nl-NL" b="1" dirty="0"/>
          </a:p>
          <a:p>
            <a:r>
              <a:rPr lang="nl-NL" b="1" dirty="0"/>
              <a:t>mr. Lianne van Kooten – de Jong</a:t>
            </a:r>
          </a:p>
          <a:p>
            <a:r>
              <a:rPr lang="nl-NL" sz="2000" b="1" dirty="0"/>
              <a:t>Advocaat &amp; </a:t>
            </a:r>
            <a:r>
              <a:rPr lang="nl-NL" sz="2000" b="1" dirty="0" err="1"/>
              <a:t>MfNregistermediator</a:t>
            </a:r>
            <a:endParaRPr lang="nl-NL" sz="2000" b="1" dirty="0"/>
          </a:p>
        </p:txBody>
      </p:sp>
    </p:spTree>
    <p:extLst>
      <p:ext uri="{BB962C8B-B14F-4D97-AF65-F5344CB8AC3E}">
        <p14:creationId xmlns:p14="http://schemas.microsoft.com/office/powerpoint/2010/main" val="112890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
            <a:ext cx="2051720" cy="20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274638"/>
            <a:ext cx="6851104" cy="1498178"/>
          </a:xfrm>
        </p:spPr>
        <p:txBody>
          <a:bodyPr>
            <a:noAutofit/>
          </a:bodyPr>
          <a:lstStyle/>
          <a:p>
            <a:r>
              <a:rPr lang="nl-NL" b="1" dirty="0">
                <a:solidFill>
                  <a:schemeClr val="tx2"/>
                </a:solidFill>
              </a:rPr>
              <a:t>Algemene beginselen van behoorlijk bestuur</a:t>
            </a:r>
            <a:br>
              <a:rPr lang="nl-NL" b="1" dirty="0">
                <a:solidFill>
                  <a:schemeClr val="tx2"/>
                </a:solidFill>
              </a:rPr>
            </a:br>
            <a:endParaRPr lang="nl-NL" b="1" dirty="0">
              <a:solidFill>
                <a:schemeClr val="tx2"/>
              </a:solidFill>
            </a:endParaRPr>
          </a:p>
        </p:txBody>
      </p:sp>
      <p:sp>
        <p:nvSpPr>
          <p:cNvPr id="3" name="Tijdelijke aanduiding voor inhoud 2"/>
          <p:cNvSpPr>
            <a:spLocks noGrp="1"/>
          </p:cNvSpPr>
          <p:nvPr>
            <p:ph idx="1"/>
          </p:nvPr>
        </p:nvSpPr>
        <p:spPr>
          <a:xfrm>
            <a:off x="457200" y="1916831"/>
            <a:ext cx="8229600" cy="4941167"/>
          </a:xfrm>
        </p:spPr>
        <p:txBody>
          <a:bodyPr>
            <a:normAutofit/>
          </a:bodyPr>
          <a:lstStyle/>
          <a:p>
            <a:pPr marL="0" indent="0">
              <a:buNone/>
            </a:pPr>
            <a:endParaRPr lang="nl-NL" dirty="0">
              <a:solidFill>
                <a:schemeClr val="tx2"/>
              </a:solidFill>
            </a:endParaRPr>
          </a:p>
          <a:p>
            <a:pPr marL="0" indent="0">
              <a:buNone/>
            </a:pPr>
            <a:r>
              <a:rPr lang="nl-NL" dirty="0">
                <a:solidFill>
                  <a:schemeClr val="tx2"/>
                </a:solidFill>
              </a:rPr>
              <a:t>Artikel 3:14 Burgerlijk Wetboek:</a:t>
            </a:r>
          </a:p>
          <a:p>
            <a:pPr marL="0" indent="0">
              <a:buNone/>
            </a:pPr>
            <a:endParaRPr lang="nl-NL" dirty="0">
              <a:solidFill>
                <a:schemeClr val="tx2"/>
              </a:solidFill>
            </a:endParaRPr>
          </a:p>
          <a:p>
            <a:pPr marL="0" indent="0">
              <a:buNone/>
            </a:pPr>
            <a:r>
              <a:rPr lang="nl-NL" sz="2800" i="1" dirty="0">
                <a:solidFill>
                  <a:schemeClr val="tx2"/>
                </a:solidFill>
              </a:rPr>
              <a:t>Een bevoegdheid die iemand krachtens het burgerlijk recht toekomt, mag niet worden uitgeoefend in strijd met geschreven en ongeschreven regels van publiekrecht.</a:t>
            </a:r>
          </a:p>
        </p:txBody>
      </p:sp>
    </p:spTree>
    <p:extLst>
      <p:ext uri="{BB962C8B-B14F-4D97-AF65-F5344CB8AC3E}">
        <p14:creationId xmlns:p14="http://schemas.microsoft.com/office/powerpoint/2010/main" val="91934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
            <a:ext cx="2051720" cy="20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274638"/>
            <a:ext cx="6851104" cy="1498178"/>
          </a:xfrm>
        </p:spPr>
        <p:txBody>
          <a:bodyPr>
            <a:noAutofit/>
          </a:bodyPr>
          <a:lstStyle/>
          <a:p>
            <a:r>
              <a:rPr lang="nl-NL" b="1" dirty="0">
                <a:solidFill>
                  <a:schemeClr val="tx2"/>
                </a:solidFill>
              </a:rPr>
              <a:t>Algemene beginselen van behoorlijk bestuur</a:t>
            </a:r>
            <a:br>
              <a:rPr lang="nl-NL" b="1" dirty="0">
                <a:solidFill>
                  <a:schemeClr val="tx2"/>
                </a:solidFill>
              </a:rPr>
            </a:br>
            <a:endParaRPr lang="nl-NL" b="1" dirty="0">
              <a:solidFill>
                <a:schemeClr val="tx2"/>
              </a:solidFill>
            </a:endParaRPr>
          </a:p>
        </p:txBody>
      </p:sp>
      <p:sp>
        <p:nvSpPr>
          <p:cNvPr id="3" name="Tijdelijke aanduiding voor inhoud 2"/>
          <p:cNvSpPr>
            <a:spLocks noGrp="1"/>
          </p:cNvSpPr>
          <p:nvPr>
            <p:ph idx="1"/>
          </p:nvPr>
        </p:nvSpPr>
        <p:spPr>
          <a:xfrm>
            <a:off x="457200" y="1916831"/>
            <a:ext cx="8229600" cy="4941167"/>
          </a:xfrm>
        </p:spPr>
        <p:txBody>
          <a:bodyPr>
            <a:normAutofit lnSpcReduction="10000"/>
          </a:bodyPr>
          <a:lstStyle/>
          <a:p>
            <a:pPr marL="0" lvl="0" indent="0">
              <a:buNone/>
            </a:pPr>
            <a:endParaRPr lang="nl-NL" sz="2800" dirty="0">
              <a:solidFill>
                <a:schemeClr val="tx2"/>
              </a:solidFill>
            </a:endParaRPr>
          </a:p>
          <a:p>
            <a:pPr marL="0" lvl="0" indent="0">
              <a:buNone/>
            </a:pPr>
            <a:r>
              <a:rPr lang="nl-NL" sz="2800" dirty="0">
                <a:solidFill>
                  <a:schemeClr val="tx2"/>
                </a:solidFill>
              </a:rPr>
              <a:t>Het bestuursorgaan is </a:t>
            </a:r>
            <a:r>
              <a:rPr lang="nl-NL" sz="2800" dirty="0" err="1">
                <a:solidFill>
                  <a:schemeClr val="tx2"/>
                </a:solidFill>
              </a:rPr>
              <a:t>i.b.</a:t>
            </a:r>
            <a:r>
              <a:rPr lang="nl-NL" sz="2800" dirty="0">
                <a:solidFill>
                  <a:schemeClr val="tx2"/>
                </a:solidFill>
              </a:rPr>
              <a:t> bij handelen gebonden aan de algemene beginselen van behoorlijk bestuur.</a:t>
            </a:r>
          </a:p>
          <a:p>
            <a:r>
              <a:rPr lang="nl-NL" sz="2800" dirty="0">
                <a:solidFill>
                  <a:schemeClr val="tx2"/>
                </a:solidFill>
              </a:rPr>
              <a:t>vertrouwensbeginsel</a:t>
            </a:r>
          </a:p>
          <a:p>
            <a:r>
              <a:rPr lang="nl-NL" sz="2800" dirty="0">
                <a:solidFill>
                  <a:schemeClr val="tx2"/>
                </a:solidFill>
              </a:rPr>
              <a:t>zorgvuldigheidsbeginsel</a:t>
            </a:r>
          </a:p>
          <a:p>
            <a:r>
              <a:rPr lang="nl-NL" sz="2800" dirty="0">
                <a:solidFill>
                  <a:schemeClr val="tx2"/>
                </a:solidFill>
              </a:rPr>
              <a:t>evenredigheidsbeginsel</a:t>
            </a:r>
          </a:p>
          <a:p>
            <a:r>
              <a:rPr lang="nl-NL" sz="2800" dirty="0">
                <a:solidFill>
                  <a:schemeClr val="tx2"/>
                </a:solidFill>
              </a:rPr>
              <a:t>motiveringsbeginsel</a:t>
            </a:r>
          </a:p>
          <a:p>
            <a:r>
              <a:rPr lang="nl-NL" sz="2800" dirty="0" err="1">
                <a:solidFill>
                  <a:schemeClr val="tx2"/>
                </a:solidFill>
              </a:rPr>
              <a:t>detournement</a:t>
            </a:r>
            <a:r>
              <a:rPr lang="nl-NL" sz="2800" dirty="0">
                <a:solidFill>
                  <a:schemeClr val="tx2"/>
                </a:solidFill>
              </a:rPr>
              <a:t> de </a:t>
            </a:r>
            <a:r>
              <a:rPr lang="nl-NL" sz="2800" dirty="0" err="1">
                <a:solidFill>
                  <a:schemeClr val="tx2"/>
                </a:solidFill>
              </a:rPr>
              <a:t>pouvoir</a:t>
            </a:r>
            <a:endParaRPr lang="nl-NL" sz="2800" dirty="0">
              <a:solidFill>
                <a:schemeClr val="tx2"/>
              </a:solidFill>
            </a:endParaRPr>
          </a:p>
          <a:p>
            <a:r>
              <a:rPr lang="nl-NL" sz="2800" dirty="0">
                <a:solidFill>
                  <a:schemeClr val="tx2"/>
                </a:solidFill>
              </a:rPr>
              <a:t>fair </a:t>
            </a:r>
            <a:r>
              <a:rPr lang="nl-NL" sz="2800" dirty="0" err="1">
                <a:solidFill>
                  <a:schemeClr val="tx2"/>
                </a:solidFill>
              </a:rPr>
              <a:t>play</a:t>
            </a:r>
            <a:endParaRPr lang="nl-NL" sz="2800" dirty="0">
              <a:solidFill>
                <a:schemeClr val="tx2"/>
              </a:solidFill>
            </a:endParaRPr>
          </a:p>
          <a:p>
            <a:r>
              <a:rPr lang="nl-NL" sz="2800" dirty="0">
                <a:solidFill>
                  <a:schemeClr val="tx2"/>
                </a:solidFill>
              </a:rPr>
              <a:t>verbod op willekeur</a:t>
            </a:r>
            <a:r>
              <a:rPr lang="nl-NL" sz="3000" dirty="0">
                <a:solidFill>
                  <a:schemeClr val="tx2"/>
                </a:solidFill>
              </a:rPr>
              <a:t> </a:t>
            </a:r>
          </a:p>
          <a:p>
            <a:pPr marL="0" indent="0">
              <a:buNone/>
            </a:pPr>
            <a:endParaRPr lang="nl-NL" dirty="0">
              <a:solidFill>
                <a:schemeClr val="tx2"/>
              </a:solidFill>
            </a:endParaRPr>
          </a:p>
        </p:txBody>
      </p:sp>
    </p:spTree>
    <p:extLst>
      <p:ext uri="{BB962C8B-B14F-4D97-AF65-F5344CB8AC3E}">
        <p14:creationId xmlns:p14="http://schemas.microsoft.com/office/powerpoint/2010/main" val="4796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
            <a:ext cx="2051720" cy="20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274638"/>
            <a:ext cx="6851104" cy="1498178"/>
          </a:xfrm>
        </p:spPr>
        <p:txBody>
          <a:bodyPr>
            <a:noAutofit/>
          </a:bodyPr>
          <a:lstStyle/>
          <a:p>
            <a:r>
              <a:rPr lang="nl-NL" b="1" dirty="0">
                <a:solidFill>
                  <a:schemeClr val="tx2"/>
                </a:solidFill>
              </a:rPr>
              <a:t>gelijkheidsbeginsel</a:t>
            </a:r>
            <a:br>
              <a:rPr lang="nl-NL" b="1" dirty="0">
                <a:solidFill>
                  <a:schemeClr val="tx2"/>
                </a:solidFill>
              </a:rPr>
            </a:br>
            <a:endParaRPr lang="nl-NL" b="1" dirty="0">
              <a:solidFill>
                <a:schemeClr val="tx2"/>
              </a:solidFill>
            </a:endParaRPr>
          </a:p>
        </p:txBody>
      </p:sp>
      <p:sp>
        <p:nvSpPr>
          <p:cNvPr id="3" name="Tijdelijke aanduiding voor inhoud 2"/>
          <p:cNvSpPr>
            <a:spLocks noGrp="1"/>
          </p:cNvSpPr>
          <p:nvPr>
            <p:ph idx="1"/>
          </p:nvPr>
        </p:nvSpPr>
        <p:spPr>
          <a:xfrm>
            <a:off x="457200" y="1916831"/>
            <a:ext cx="8229600" cy="4941167"/>
          </a:xfrm>
        </p:spPr>
        <p:txBody>
          <a:bodyPr>
            <a:normAutofit/>
          </a:bodyPr>
          <a:lstStyle/>
          <a:p>
            <a:pPr marL="0" indent="0">
              <a:buNone/>
            </a:pPr>
            <a:r>
              <a:rPr lang="nl-NL" sz="1800" b="1" dirty="0">
                <a:solidFill>
                  <a:schemeClr val="tx2"/>
                </a:solidFill>
              </a:rPr>
              <a:t>1. meerdere potentiële gegadigden</a:t>
            </a:r>
          </a:p>
          <a:p>
            <a:pPr marL="0" indent="0">
              <a:buNone/>
            </a:pPr>
            <a:r>
              <a:rPr lang="nl-NL" sz="1800" dirty="0">
                <a:solidFill>
                  <a:schemeClr val="tx2"/>
                </a:solidFill>
              </a:rPr>
              <a:t>Het gelijkheidsbeginsel staat aan een-op-een verkoop van vastgoed in de weg, als er (naar verwachting) meerdere (potentiële) gegadigden voor dat vastgoed zijn. </a:t>
            </a:r>
          </a:p>
          <a:p>
            <a:pPr marL="0" indent="0">
              <a:buNone/>
            </a:pPr>
            <a:r>
              <a:rPr lang="nl-NL" sz="1800" i="1" dirty="0">
                <a:solidFill>
                  <a:schemeClr val="tx2"/>
                </a:solidFill>
              </a:rPr>
              <a:t>Wat doen? </a:t>
            </a:r>
            <a:r>
              <a:rPr lang="nl-NL" sz="1800" dirty="0">
                <a:solidFill>
                  <a:schemeClr val="tx2"/>
                </a:solidFill>
              </a:rPr>
              <a:t>een </a:t>
            </a:r>
            <a:r>
              <a:rPr lang="nl-NL" sz="1800" dirty="0">
                <a:solidFill>
                  <a:schemeClr val="tx2"/>
                </a:solidFill>
                <a:highlight>
                  <a:srgbClr val="FFFF00"/>
                </a:highlight>
              </a:rPr>
              <a:t>selectieprocedure</a:t>
            </a:r>
            <a:r>
              <a:rPr lang="nl-NL" sz="1800" dirty="0">
                <a:solidFill>
                  <a:schemeClr val="tx2"/>
                </a:solidFill>
              </a:rPr>
              <a:t> doorlopen. Selecteren i.p.v. een-op-een-afspraken.</a:t>
            </a:r>
          </a:p>
          <a:p>
            <a:pPr marL="0" indent="0">
              <a:buNone/>
            </a:pPr>
            <a:r>
              <a:rPr lang="nl-NL" sz="1800" b="1" dirty="0">
                <a:solidFill>
                  <a:schemeClr val="tx2"/>
                </a:solidFill>
              </a:rPr>
              <a:t>2. één serieuze gegadigde</a:t>
            </a:r>
          </a:p>
          <a:p>
            <a:pPr marL="0" indent="0">
              <a:buNone/>
            </a:pPr>
            <a:r>
              <a:rPr lang="nl-NL" sz="1800" dirty="0">
                <a:solidFill>
                  <a:schemeClr val="tx2"/>
                </a:solidFill>
              </a:rPr>
              <a:t>Mededingingsruimte hoeft niet geboden te worden als bij voorbaat vaststaat of redelijkerwijs mag worden aangenomen dat op grond van objectieve, toetsbare en redelijke criteria slechts één serieuze gegadigde in aanmerking komt voor de aankoop. </a:t>
            </a:r>
          </a:p>
          <a:p>
            <a:pPr marL="0" indent="0">
              <a:buNone/>
            </a:pPr>
            <a:r>
              <a:rPr lang="nl-NL" sz="1800" i="1" dirty="0">
                <a:solidFill>
                  <a:schemeClr val="tx2"/>
                </a:solidFill>
              </a:rPr>
              <a:t>Wat doen? </a:t>
            </a:r>
            <a:r>
              <a:rPr lang="nl-NL" sz="1800" dirty="0">
                <a:solidFill>
                  <a:schemeClr val="tx2"/>
                </a:solidFill>
              </a:rPr>
              <a:t>Het voornemen tot de </a:t>
            </a:r>
            <a:r>
              <a:rPr lang="nl-NL" sz="1800" dirty="0">
                <a:solidFill>
                  <a:schemeClr val="tx2"/>
                </a:solidFill>
                <a:highlight>
                  <a:srgbClr val="FFFF00"/>
                </a:highlight>
              </a:rPr>
              <a:t>een-op-een verkoop</a:t>
            </a:r>
            <a:r>
              <a:rPr lang="nl-NL" sz="1800" dirty="0">
                <a:solidFill>
                  <a:schemeClr val="tx2"/>
                </a:solidFill>
              </a:rPr>
              <a:t> (gemotiveerd) bekend maken, zodat iedereen daar kennis van kan nemen.</a:t>
            </a:r>
          </a:p>
          <a:p>
            <a:pPr marL="0" indent="0">
              <a:buNone/>
            </a:pPr>
            <a:endParaRPr lang="nl-NL" sz="1800" dirty="0">
              <a:solidFill>
                <a:schemeClr val="tx2"/>
              </a:solidFill>
            </a:endParaRPr>
          </a:p>
        </p:txBody>
      </p:sp>
      <p:pic>
        <p:nvPicPr>
          <p:cNvPr id="5" name="Afbeelding 4">
            <a:extLst>
              <a:ext uri="{FF2B5EF4-FFF2-40B4-BE49-F238E27FC236}">
                <a16:creationId xmlns:a16="http://schemas.microsoft.com/office/drawing/2014/main" xmlns="" id="{DE66BE55-4144-41B7-878F-4FD194E3ED39}"/>
              </a:ext>
            </a:extLst>
          </p:cNvPr>
          <p:cNvPicPr>
            <a:picLocks noChangeAspect="1"/>
          </p:cNvPicPr>
          <p:nvPr/>
        </p:nvPicPr>
        <p:blipFill>
          <a:blip r:embed="rId3"/>
          <a:stretch>
            <a:fillRect/>
          </a:stretch>
        </p:blipFill>
        <p:spPr>
          <a:xfrm>
            <a:off x="485861" y="5569808"/>
            <a:ext cx="1657350" cy="1123950"/>
          </a:xfrm>
          <a:prstGeom prst="rect">
            <a:avLst/>
          </a:prstGeom>
        </p:spPr>
      </p:pic>
      <p:pic>
        <p:nvPicPr>
          <p:cNvPr id="6" name="Afbeelding 5">
            <a:extLst>
              <a:ext uri="{FF2B5EF4-FFF2-40B4-BE49-F238E27FC236}">
                <a16:creationId xmlns:a16="http://schemas.microsoft.com/office/drawing/2014/main" xmlns="" id="{5645742E-FF71-469C-84EB-A7D9E12CACAC}"/>
              </a:ext>
            </a:extLst>
          </p:cNvPr>
          <p:cNvPicPr>
            <a:picLocks noChangeAspect="1"/>
          </p:cNvPicPr>
          <p:nvPr/>
        </p:nvPicPr>
        <p:blipFill>
          <a:blip r:embed="rId4"/>
          <a:stretch>
            <a:fillRect/>
          </a:stretch>
        </p:blipFill>
        <p:spPr>
          <a:xfrm>
            <a:off x="2495983" y="5492849"/>
            <a:ext cx="1971675" cy="1162050"/>
          </a:xfrm>
          <a:prstGeom prst="rect">
            <a:avLst/>
          </a:prstGeom>
        </p:spPr>
      </p:pic>
      <p:pic>
        <p:nvPicPr>
          <p:cNvPr id="7" name="Afbeelding 6">
            <a:extLst>
              <a:ext uri="{FF2B5EF4-FFF2-40B4-BE49-F238E27FC236}">
                <a16:creationId xmlns:a16="http://schemas.microsoft.com/office/drawing/2014/main" xmlns="" id="{13AA532D-8347-4A8E-B020-D3B39D06A674}"/>
              </a:ext>
            </a:extLst>
          </p:cNvPr>
          <p:cNvPicPr>
            <a:picLocks noChangeAspect="1"/>
          </p:cNvPicPr>
          <p:nvPr/>
        </p:nvPicPr>
        <p:blipFill>
          <a:blip r:embed="rId5"/>
          <a:stretch>
            <a:fillRect/>
          </a:stretch>
        </p:blipFill>
        <p:spPr>
          <a:xfrm>
            <a:off x="4860032" y="5445224"/>
            <a:ext cx="2095500" cy="1152525"/>
          </a:xfrm>
          <a:prstGeom prst="rect">
            <a:avLst/>
          </a:prstGeom>
        </p:spPr>
      </p:pic>
      <p:pic>
        <p:nvPicPr>
          <p:cNvPr id="8" name="Afbeelding 7">
            <a:extLst>
              <a:ext uri="{FF2B5EF4-FFF2-40B4-BE49-F238E27FC236}">
                <a16:creationId xmlns:a16="http://schemas.microsoft.com/office/drawing/2014/main" xmlns="" id="{6C4865E2-3E51-4F41-968B-69A22487EC47}"/>
              </a:ext>
            </a:extLst>
          </p:cNvPr>
          <p:cNvPicPr>
            <a:picLocks noChangeAspect="1"/>
          </p:cNvPicPr>
          <p:nvPr/>
        </p:nvPicPr>
        <p:blipFill>
          <a:blip r:embed="rId6"/>
          <a:stretch>
            <a:fillRect/>
          </a:stretch>
        </p:blipFill>
        <p:spPr>
          <a:xfrm>
            <a:off x="7308304" y="5445224"/>
            <a:ext cx="1266825" cy="1209675"/>
          </a:xfrm>
          <a:prstGeom prst="rect">
            <a:avLst/>
          </a:prstGeom>
        </p:spPr>
      </p:pic>
    </p:spTree>
    <p:extLst>
      <p:ext uri="{BB962C8B-B14F-4D97-AF65-F5344CB8AC3E}">
        <p14:creationId xmlns:p14="http://schemas.microsoft.com/office/powerpoint/2010/main" val="345868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
            <a:ext cx="2051720" cy="20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274638"/>
            <a:ext cx="6851104" cy="1498178"/>
          </a:xfrm>
        </p:spPr>
        <p:txBody>
          <a:bodyPr>
            <a:noAutofit/>
          </a:bodyPr>
          <a:lstStyle/>
          <a:p>
            <a:r>
              <a:rPr lang="nl-NL" b="1" dirty="0">
                <a:solidFill>
                  <a:schemeClr val="tx2"/>
                </a:solidFill>
              </a:rPr>
              <a:t>(3) vertrouwen</a:t>
            </a:r>
            <a:br>
              <a:rPr lang="nl-NL" b="1" dirty="0">
                <a:solidFill>
                  <a:schemeClr val="tx2"/>
                </a:solidFill>
              </a:rPr>
            </a:br>
            <a:r>
              <a:rPr lang="nl-NL" b="1" dirty="0">
                <a:solidFill>
                  <a:schemeClr val="tx2"/>
                </a:solidFill>
              </a:rPr>
              <a:t>boer &gt; &lt; overheid</a:t>
            </a:r>
          </a:p>
        </p:txBody>
      </p:sp>
      <p:pic>
        <p:nvPicPr>
          <p:cNvPr id="5" name="Tijdelijke aanduiding voor inhoud 4">
            <a:extLst>
              <a:ext uri="{FF2B5EF4-FFF2-40B4-BE49-F238E27FC236}">
                <a16:creationId xmlns:a16="http://schemas.microsoft.com/office/drawing/2014/main" xmlns="" id="{D83114BE-8A87-4160-94E4-9F9CB31B9DEB}"/>
              </a:ext>
            </a:extLst>
          </p:cNvPr>
          <p:cNvPicPr>
            <a:picLocks noGrp="1" noChangeAspect="1"/>
          </p:cNvPicPr>
          <p:nvPr>
            <p:ph idx="1"/>
          </p:nvPr>
        </p:nvPicPr>
        <p:blipFill>
          <a:blip r:embed="rId3"/>
          <a:stretch>
            <a:fillRect/>
          </a:stretch>
        </p:blipFill>
        <p:spPr>
          <a:xfrm>
            <a:off x="457200" y="2077364"/>
            <a:ext cx="7800000" cy="4680000"/>
          </a:xfrm>
          <a:prstGeom prst="rect">
            <a:avLst/>
          </a:prstGeom>
        </p:spPr>
      </p:pic>
    </p:spTree>
    <p:extLst>
      <p:ext uri="{BB962C8B-B14F-4D97-AF65-F5344CB8AC3E}">
        <p14:creationId xmlns:p14="http://schemas.microsoft.com/office/powerpoint/2010/main" val="197314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
            <a:ext cx="2051720" cy="20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274638"/>
            <a:ext cx="6851104" cy="1498178"/>
          </a:xfrm>
        </p:spPr>
        <p:txBody>
          <a:bodyPr>
            <a:noAutofit/>
          </a:bodyPr>
          <a:lstStyle/>
          <a:p>
            <a:r>
              <a:rPr lang="nl-NL" b="1" dirty="0">
                <a:solidFill>
                  <a:schemeClr val="tx2"/>
                </a:solidFill>
              </a:rPr>
              <a:t>vertrouwen = contact</a:t>
            </a:r>
            <a:br>
              <a:rPr lang="nl-NL" b="1" dirty="0">
                <a:solidFill>
                  <a:schemeClr val="tx2"/>
                </a:solidFill>
              </a:rPr>
            </a:br>
            <a:r>
              <a:rPr lang="nl-NL" b="1" dirty="0">
                <a:solidFill>
                  <a:schemeClr val="tx2"/>
                </a:solidFill>
              </a:rPr>
              <a:t>boer &lt; &gt; overheid</a:t>
            </a:r>
          </a:p>
        </p:txBody>
      </p:sp>
      <p:pic>
        <p:nvPicPr>
          <p:cNvPr id="1026" name="Picture 2" descr="STUDIO56-Dieren-Koeien-Overleg | FOTOGRAFIE EN DESIGN STUDIO 56">
            <a:extLst>
              <a:ext uri="{FF2B5EF4-FFF2-40B4-BE49-F238E27FC236}">
                <a16:creationId xmlns:a16="http://schemas.microsoft.com/office/drawing/2014/main" xmlns="" id="{FFAD4420-9752-47B8-A991-BFB4B70A03C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4244"/>
          <a:stretch/>
        </p:blipFill>
        <p:spPr bwMode="auto">
          <a:xfrm>
            <a:off x="539552" y="2204864"/>
            <a:ext cx="8229600" cy="3815756"/>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xmlns="" id="{B48626FD-873F-4C3B-AD72-EAEFF9B28AAD}"/>
              </a:ext>
            </a:extLst>
          </p:cNvPr>
          <p:cNvSpPr txBox="1"/>
          <p:nvPr/>
        </p:nvSpPr>
        <p:spPr>
          <a:xfrm>
            <a:off x="827584" y="6381328"/>
            <a:ext cx="7848872" cy="369332"/>
          </a:xfrm>
          <a:prstGeom prst="rect">
            <a:avLst/>
          </a:prstGeom>
          <a:noFill/>
        </p:spPr>
        <p:txBody>
          <a:bodyPr wrap="square" rtlCol="0">
            <a:spAutoFit/>
          </a:bodyPr>
          <a:lstStyle/>
          <a:p>
            <a:r>
              <a:rPr lang="nl-NL" dirty="0">
                <a:solidFill>
                  <a:srgbClr val="FF0000"/>
                </a:solidFill>
              </a:rPr>
              <a:t>Lianne van Kooten – de Jong / 06-10039562 / dejong@vankootenadvocaten.nl</a:t>
            </a:r>
          </a:p>
        </p:txBody>
      </p:sp>
    </p:spTree>
    <p:extLst>
      <p:ext uri="{BB962C8B-B14F-4D97-AF65-F5344CB8AC3E}">
        <p14:creationId xmlns:p14="http://schemas.microsoft.com/office/powerpoint/2010/main" val="69195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
            <a:ext cx="2051720" cy="20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a:bodyPr>
          <a:lstStyle/>
          <a:p>
            <a:r>
              <a:rPr lang="nl-NL" b="1" dirty="0">
                <a:solidFill>
                  <a:schemeClr val="tx2"/>
                </a:solidFill>
              </a:rPr>
              <a:t>agenda</a:t>
            </a:r>
          </a:p>
        </p:txBody>
      </p:sp>
      <p:sp>
        <p:nvSpPr>
          <p:cNvPr id="3" name="Tijdelijke aanduiding voor inhoud 2"/>
          <p:cNvSpPr>
            <a:spLocks noGrp="1"/>
          </p:cNvSpPr>
          <p:nvPr>
            <p:ph idx="1"/>
          </p:nvPr>
        </p:nvSpPr>
        <p:spPr>
          <a:xfrm>
            <a:off x="457200" y="2492896"/>
            <a:ext cx="8229600" cy="3633267"/>
          </a:xfrm>
        </p:spPr>
        <p:txBody>
          <a:bodyPr>
            <a:normAutofit fontScale="92500" lnSpcReduction="10000"/>
          </a:bodyPr>
          <a:lstStyle/>
          <a:p>
            <a:pPr marL="0" indent="0">
              <a:buNone/>
            </a:pPr>
            <a:r>
              <a:rPr lang="nl-NL" dirty="0" err="1">
                <a:solidFill>
                  <a:schemeClr val="tx2"/>
                </a:solidFill>
              </a:rPr>
              <a:t>overheidsmediation</a:t>
            </a:r>
            <a:r>
              <a:rPr lang="nl-NL" dirty="0">
                <a:solidFill>
                  <a:schemeClr val="tx2"/>
                </a:solidFill>
              </a:rPr>
              <a:t>?</a:t>
            </a:r>
          </a:p>
          <a:p>
            <a:pPr marL="0" indent="0">
              <a:buNone/>
            </a:pPr>
            <a:r>
              <a:rPr lang="nl-NL" dirty="0">
                <a:solidFill>
                  <a:schemeClr val="tx2"/>
                </a:solidFill>
              </a:rPr>
              <a:t>voorbeelden</a:t>
            </a:r>
          </a:p>
          <a:p>
            <a:pPr marL="0" indent="0">
              <a:buNone/>
            </a:pPr>
            <a:endParaRPr lang="nl-NL" i="1" dirty="0">
              <a:solidFill>
                <a:schemeClr val="tx2"/>
              </a:solidFill>
            </a:endParaRPr>
          </a:p>
          <a:p>
            <a:pPr marL="0" indent="0">
              <a:buNone/>
            </a:pPr>
            <a:r>
              <a:rPr lang="nl-NL" i="1" dirty="0">
                <a:solidFill>
                  <a:schemeClr val="tx2"/>
                </a:solidFill>
              </a:rPr>
              <a:t>wat is de rol van mediation daarbij?</a:t>
            </a:r>
            <a:r>
              <a:rPr lang="nl-NL" dirty="0">
                <a:solidFill>
                  <a:schemeClr val="tx2"/>
                </a:solidFill>
              </a:rPr>
              <a:t/>
            </a:r>
            <a:br>
              <a:rPr lang="nl-NL" dirty="0">
                <a:solidFill>
                  <a:schemeClr val="tx2"/>
                </a:solidFill>
              </a:rPr>
            </a:br>
            <a:r>
              <a:rPr lang="nl-NL" dirty="0">
                <a:solidFill>
                  <a:schemeClr val="tx2"/>
                </a:solidFill>
              </a:rPr>
              <a:t>1. procesbewaking</a:t>
            </a:r>
          </a:p>
          <a:p>
            <a:pPr marL="0" indent="0">
              <a:buNone/>
            </a:pPr>
            <a:r>
              <a:rPr lang="nl-NL" dirty="0">
                <a:solidFill>
                  <a:schemeClr val="tx2"/>
                </a:solidFill>
              </a:rPr>
              <a:t>2. gelijkheidsbeginsel</a:t>
            </a:r>
          </a:p>
          <a:p>
            <a:pPr marL="0" indent="0">
              <a:buNone/>
            </a:pPr>
            <a:r>
              <a:rPr lang="nl-NL" dirty="0">
                <a:solidFill>
                  <a:schemeClr val="tx2"/>
                </a:solidFill>
              </a:rPr>
              <a:t>3. vertrouwen</a:t>
            </a:r>
          </a:p>
          <a:p>
            <a:pPr marL="514350" indent="-514350">
              <a:buAutoNum type="arabicPeriod"/>
            </a:pPr>
            <a:endParaRPr lang="nl-NL" dirty="0">
              <a:solidFill>
                <a:schemeClr val="tx2"/>
              </a:solidFill>
            </a:endParaRPr>
          </a:p>
          <a:p>
            <a:pPr marL="0" indent="0">
              <a:buNone/>
            </a:pPr>
            <a:endParaRPr lang="nl-NL" dirty="0">
              <a:solidFill>
                <a:schemeClr val="tx2"/>
              </a:solidFill>
            </a:endParaRPr>
          </a:p>
        </p:txBody>
      </p:sp>
    </p:spTree>
    <p:extLst>
      <p:ext uri="{BB962C8B-B14F-4D97-AF65-F5344CB8AC3E}">
        <p14:creationId xmlns:p14="http://schemas.microsoft.com/office/powerpoint/2010/main" val="314735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xmlns="" id="{A5E7D287-2E7F-4316-87C3-101B2B988F86}"/>
              </a:ext>
            </a:extLst>
          </p:cNvPr>
          <p:cNvPicPr>
            <a:picLocks noChangeAspect="1"/>
          </p:cNvPicPr>
          <p:nvPr/>
        </p:nvPicPr>
        <p:blipFill>
          <a:blip r:embed="rId2"/>
          <a:stretch>
            <a:fillRect/>
          </a:stretch>
        </p:blipFill>
        <p:spPr>
          <a:xfrm>
            <a:off x="1403648" y="3212976"/>
            <a:ext cx="7632854" cy="5401524"/>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
            <a:ext cx="2051720" cy="20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274638"/>
            <a:ext cx="6851104" cy="1498178"/>
          </a:xfrm>
        </p:spPr>
        <p:txBody>
          <a:bodyPr>
            <a:noAutofit/>
          </a:bodyPr>
          <a:lstStyle/>
          <a:p>
            <a:r>
              <a:rPr lang="nl-NL" b="1" dirty="0" err="1">
                <a:solidFill>
                  <a:schemeClr val="tx2"/>
                </a:solidFill>
              </a:rPr>
              <a:t>overheidsmediation</a:t>
            </a:r>
            <a:endParaRPr lang="nl-NL" b="1" dirty="0">
              <a:solidFill>
                <a:schemeClr val="tx2"/>
              </a:solidFill>
            </a:endParaRPr>
          </a:p>
        </p:txBody>
      </p:sp>
      <p:sp>
        <p:nvSpPr>
          <p:cNvPr id="6" name="Tijdelijke aanduiding voor inhoud 5">
            <a:extLst>
              <a:ext uri="{FF2B5EF4-FFF2-40B4-BE49-F238E27FC236}">
                <a16:creationId xmlns:a16="http://schemas.microsoft.com/office/drawing/2014/main" xmlns="" id="{5881EC2E-072C-4C0A-9C16-D183F45C5E31}"/>
              </a:ext>
            </a:extLst>
          </p:cNvPr>
          <p:cNvSpPr>
            <a:spLocks noGrp="1"/>
          </p:cNvSpPr>
          <p:nvPr>
            <p:ph idx="1"/>
          </p:nvPr>
        </p:nvSpPr>
        <p:spPr/>
        <p:txBody>
          <a:bodyPr>
            <a:normAutofit/>
          </a:bodyPr>
          <a:lstStyle/>
          <a:p>
            <a:pPr marL="0" indent="0">
              <a:buNone/>
            </a:pPr>
            <a:r>
              <a:rPr lang="nl-NL" sz="2800" dirty="0">
                <a:solidFill>
                  <a:schemeClr val="tx2"/>
                </a:solidFill>
              </a:rPr>
              <a:t>kenmerkend is:</a:t>
            </a:r>
          </a:p>
          <a:p>
            <a:pPr>
              <a:buFontTx/>
              <a:buChar char="-"/>
            </a:pPr>
            <a:r>
              <a:rPr lang="nl-NL" sz="2800" dirty="0">
                <a:solidFill>
                  <a:schemeClr val="tx2"/>
                </a:solidFill>
              </a:rPr>
              <a:t>start in juridische conflictsituatie</a:t>
            </a:r>
          </a:p>
          <a:p>
            <a:pPr>
              <a:buFontTx/>
              <a:buChar char="-"/>
            </a:pPr>
            <a:r>
              <a:rPr lang="nl-NL" sz="2800" dirty="0">
                <a:solidFill>
                  <a:schemeClr val="tx2"/>
                </a:solidFill>
              </a:rPr>
              <a:t>meerdere partijen betrokken</a:t>
            </a:r>
          </a:p>
          <a:p>
            <a:pPr>
              <a:buFontTx/>
              <a:buChar char="-"/>
            </a:pPr>
            <a:r>
              <a:rPr lang="nl-NL" sz="2800" dirty="0">
                <a:solidFill>
                  <a:schemeClr val="tx2"/>
                </a:solidFill>
              </a:rPr>
              <a:t>bestuursorgaan betrokken (actief of passief)</a:t>
            </a:r>
          </a:p>
          <a:p>
            <a:pPr>
              <a:buFontTx/>
              <a:buChar char="-"/>
            </a:pPr>
            <a:r>
              <a:rPr lang="nl-NL" sz="2800" dirty="0">
                <a:solidFill>
                  <a:schemeClr val="tx2"/>
                </a:solidFill>
              </a:rPr>
              <a:t>onderwerp heeft vaak publieke uitstraling</a:t>
            </a:r>
          </a:p>
          <a:p>
            <a:pPr>
              <a:buFontTx/>
              <a:buChar char="-"/>
            </a:pPr>
            <a:r>
              <a:rPr lang="nl-NL" sz="2800" dirty="0">
                <a:solidFill>
                  <a:schemeClr val="tx2"/>
                </a:solidFill>
              </a:rPr>
              <a:t>grote persoonlijke betrokkenheid agrariër </a:t>
            </a:r>
          </a:p>
          <a:p>
            <a:pPr>
              <a:buFontTx/>
              <a:buChar char="-"/>
            </a:pPr>
            <a:endParaRPr lang="nl-NL" sz="2800" dirty="0">
              <a:solidFill>
                <a:schemeClr val="tx2"/>
              </a:solidFill>
            </a:endParaRPr>
          </a:p>
        </p:txBody>
      </p:sp>
    </p:spTree>
    <p:extLst>
      <p:ext uri="{BB962C8B-B14F-4D97-AF65-F5344CB8AC3E}">
        <p14:creationId xmlns:p14="http://schemas.microsoft.com/office/powerpoint/2010/main" val="133651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
            <a:ext cx="2051720" cy="20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274638"/>
            <a:ext cx="6851104" cy="1426170"/>
          </a:xfrm>
        </p:spPr>
        <p:txBody>
          <a:bodyPr>
            <a:noAutofit/>
          </a:bodyPr>
          <a:lstStyle/>
          <a:p>
            <a:r>
              <a:rPr lang="nl-NL" b="1" dirty="0">
                <a:solidFill>
                  <a:schemeClr val="tx2"/>
                </a:solidFill>
              </a:rPr>
              <a:t>voorbeelden</a:t>
            </a:r>
          </a:p>
        </p:txBody>
      </p:sp>
      <p:sp>
        <p:nvSpPr>
          <p:cNvPr id="3" name="Tijdelijke aanduiding voor inhoud 2"/>
          <p:cNvSpPr>
            <a:spLocks noGrp="1"/>
          </p:cNvSpPr>
          <p:nvPr>
            <p:ph idx="1"/>
          </p:nvPr>
        </p:nvSpPr>
        <p:spPr>
          <a:xfrm>
            <a:off x="457200" y="2420888"/>
            <a:ext cx="8229600" cy="3705275"/>
          </a:xfrm>
        </p:spPr>
        <p:txBody>
          <a:bodyPr>
            <a:normAutofit/>
          </a:bodyPr>
          <a:lstStyle/>
          <a:p>
            <a:pPr lvl="0"/>
            <a:r>
              <a:rPr lang="nl-NL" dirty="0">
                <a:solidFill>
                  <a:schemeClr val="tx2"/>
                </a:solidFill>
              </a:rPr>
              <a:t>handhavingsdiscussies bijv. geluidsoverlast</a:t>
            </a:r>
          </a:p>
          <a:p>
            <a:pPr lvl="0"/>
            <a:r>
              <a:rPr lang="nl-NL" dirty="0">
                <a:solidFill>
                  <a:schemeClr val="tx2"/>
                </a:solidFill>
              </a:rPr>
              <a:t>bouwen binnen geurcontour veehouderij</a:t>
            </a:r>
          </a:p>
          <a:p>
            <a:pPr lvl="0"/>
            <a:r>
              <a:rPr lang="nl-NL" dirty="0">
                <a:solidFill>
                  <a:schemeClr val="tx2"/>
                </a:solidFill>
              </a:rPr>
              <a:t>uitbreiding veehouderij met bijv. neventak loonbedrijf</a:t>
            </a:r>
          </a:p>
          <a:p>
            <a:pPr marL="0" lvl="0" indent="0">
              <a:buNone/>
            </a:pPr>
            <a:endParaRPr lang="nl-NL" dirty="0">
              <a:solidFill>
                <a:schemeClr val="tx2"/>
              </a:solidFill>
            </a:endParaRPr>
          </a:p>
          <a:p>
            <a:endParaRPr lang="nl-NL" b="1" dirty="0">
              <a:solidFill>
                <a:schemeClr val="tx2"/>
              </a:solidFill>
            </a:endParaRPr>
          </a:p>
          <a:p>
            <a:endParaRPr lang="nl-NL" b="1" dirty="0">
              <a:solidFill>
                <a:schemeClr val="tx2"/>
              </a:solidFill>
            </a:endParaRPr>
          </a:p>
        </p:txBody>
      </p:sp>
      <p:pic>
        <p:nvPicPr>
          <p:cNvPr id="5" name="Afbeelding 4">
            <a:extLst>
              <a:ext uri="{FF2B5EF4-FFF2-40B4-BE49-F238E27FC236}">
                <a16:creationId xmlns:a16="http://schemas.microsoft.com/office/drawing/2014/main" xmlns="" id="{4CB9B109-33CF-4436-A1B5-BDF6EBC1F21D}"/>
              </a:ext>
            </a:extLst>
          </p:cNvPr>
          <p:cNvPicPr>
            <a:picLocks noChangeAspect="1"/>
          </p:cNvPicPr>
          <p:nvPr/>
        </p:nvPicPr>
        <p:blipFill>
          <a:blip r:embed="rId3"/>
          <a:stretch>
            <a:fillRect/>
          </a:stretch>
        </p:blipFill>
        <p:spPr>
          <a:xfrm>
            <a:off x="6273831" y="4300769"/>
            <a:ext cx="2867212" cy="1908000"/>
          </a:xfrm>
          <a:prstGeom prst="rect">
            <a:avLst/>
          </a:prstGeom>
        </p:spPr>
      </p:pic>
      <p:pic>
        <p:nvPicPr>
          <p:cNvPr id="6" name="Afbeelding 5">
            <a:extLst>
              <a:ext uri="{FF2B5EF4-FFF2-40B4-BE49-F238E27FC236}">
                <a16:creationId xmlns:a16="http://schemas.microsoft.com/office/drawing/2014/main" xmlns="" id="{6F42E4D8-93E5-4605-BEB2-C1C7C93A4470}"/>
              </a:ext>
            </a:extLst>
          </p:cNvPr>
          <p:cNvPicPr>
            <a:picLocks noChangeAspect="1"/>
          </p:cNvPicPr>
          <p:nvPr/>
        </p:nvPicPr>
        <p:blipFill>
          <a:blip r:embed="rId4"/>
          <a:stretch>
            <a:fillRect/>
          </a:stretch>
        </p:blipFill>
        <p:spPr>
          <a:xfrm>
            <a:off x="601004" y="5091475"/>
            <a:ext cx="5641073" cy="1404000"/>
          </a:xfrm>
          <a:prstGeom prst="rect">
            <a:avLst/>
          </a:prstGeom>
        </p:spPr>
      </p:pic>
    </p:spTree>
    <p:extLst>
      <p:ext uri="{BB962C8B-B14F-4D97-AF65-F5344CB8AC3E}">
        <p14:creationId xmlns:p14="http://schemas.microsoft.com/office/powerpoint/2010/main" val="147672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
            <a:ext cx="2051720" cy="20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274638"/>
            <a:ext cx="6851104" cy="1426170"/>
          </a:xfrm>
        </p:spPr>
        <p:txBody>
          <a:bodyPr>
            <a:noAutofit/>
          </a:bodyPr>
          <a:lstStyle/>
          <a:p>
            <a:r>
              <a:rPr lang="nl-NL" b="1" dirty="0">
                <a:solidFill>
                  <a:schemeClr val="tx2"/>
                </a:solidFill>
              </a:rPr>
              <a:t>(1) procesbewaking</a:t>
            </a:r>
          </a:p>
        </p:txBody>
      </p:sp>
      <p:sp>
        <p:nvSpPr>
          <p:cNvPr id="3" name="Tijdelijke aanduiding voor inhoud 2"/>
          <p:cNvSpPr>
            <a:spLocks noGrp="1"/>
          </p:cNvSpPr>
          <p:nvPr>
            <p:ph idx="1"/>
          </p:nvPr>
        </p:nvSpPr>
        <p:spPr>
          <a:xfrm>
            <a:off x="539552" y="2132856"/>
            <a:ext cx="8147248" cy="3993307"/>
          </a:xfrm>
        </p:spPr>
        <p:txBody>
          <a:bodyPr/>
          <a:lstStyle/>
          <a:p>
            <a:pPr lvl="0"/>
            <a:r>
              <a:rPr lang="nl-NL" dirty="0">
                <a:solidFill>
                  <a:schemeClr val="tx2"/>
                </a:solidFill>
              </a:rPr>
              <a:t>wie zit er aan tafel? (mandaat)</a:t>
            </a:r>
          </a:p>
          <a:p>
            <a:pPr lvl="0"/>
            <a:r>
              <a:rPr lang="nl-NL" dirty="0">
                <a:solidFill>
                  <a:schemeClr val="tx2"/>
                </a:solidFill>
              </a:rPr>
              <a:t>termijnen?</a:t>
            </a:r>
          </a:p>
          <a:p>
            <a:pPr lvl="0"/>
            <a:r>
              <a:rPr lang="nl-NL" dirty="0">
                <a:solidFill>
                  <a:schemeClr val="tx2"/>
                </a:solidFill>
              </a:rPr>
              <a:t>termijnen!!</a:t>
            </a:r>
          </a:p>
          <a:p>
            <a:pPr lvl="0"/>
            <a:r>
              <a:rPr lang="nl-NL" dirty="0" err="1">
                <a:solidFill>
                  <a:schemeClr val="tx2"/>
                </a:solidFill>
              </a:rPr>
              <a:t>Woo</a:t>
            </a:r>
            <a:endParaRPr lang="nl-NL" dirty="0">
              <a:solidFill>
                <a:schemeClr val="tx2"/>
              </a:solidFill>
            </a:endParaRPr>
          </a:p>
          <a:p>
            <a:pPr lvl="0"/>
            <a:r>
              <a:rPr lang="nl-NL" dirty="0">
                <a:solidFill>
                  <a:schemeClr val="tx2"/>
                </a:solidFill>
              </a:rPr>
              <a:t>regiezitting</a:t>
            </a:r>
          </a:p>
          <a:p>
            <a:pPr marL="0" lvl="0" indent="0">
              <a:buNone/>
            </a:pPr>
            <a:endParaRPr lang="nl-NL" b="1" dirty="0">
              <a:solidFill>
                <a:schemeClr val="tx2"/>
              </a:solidFill>
            </a:endParaRPr>
          </a:p>
          <a:p>
            <a:endParaRPr lang="nl-NL" b="1" dirty="0">
              <a:solidFill>
                <a:schemeClr val="tx2"/>
              </a:solidFill>
            </a:endParaRPr>
          </a:p>
        </p:txBody>
      </p:sp>
      <p:pic>
        <p:nvPicPr>
          <p:cNvPr id="5" name="Afbeelding 4">
            <a:extLst>
              <a:ext uri="{FF2B5EF4-FFF2-40B4-BE49-F238E27FC236}">
                <a16:creationId xmlns:a16="http://schemas.microsoft.com/office/drawing/2014/main" xmlns="" id="{C5A414E2-2AEB-4A87-97A2-202FB1B4B214}"/>
              </a:ext>
            </a:extLst>
          </p:cNvPr>
          <p:cNvPicPr>
            <a:picLocks noChangeAspect="1"/>
          </p:cNvPicPr>
          <p:nvPr/>
        </p:nvPicPr>
        <p:blipFill rotWithShape="1">
          <a:blip r:embed="rId3"/>
          <a:srcRect t="9062"/>
          <a:stretch/>
        </p:blipFill>
        <p:spPr>
          <a:xfrm>
            <a:off x="2987824" y="2727905"/>
            <a:ext cx="6011333" cy="3863058"/>
          </a:xfrm>
          <a:prstGeom prst="rect">
            <a:avLst/>
          </a:prstGeom>
        </p:spPr>
      </p:pic>
    </p:spTree>
    <p:extLst>
      <p:ext uri="{BB962C8B-B14F-4D97-AF65-F5344CB8AC3E}">
        <p14:creationId xmlns:p14="http://schemas.microsoft.com/office/powerpoint/2010/main" val="1350040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
            <a:ext cx="2051720" cy="20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274638"/>
            <a:ext cx="6851104" cy="1498178"/>
          </a:xfrm>
        </p:spPr>
        <p:txBody>
          <a:bodyPr>
            <a:noAutofit/>
          </a:bodyPr>
          <a:lstStyle/>
          <a:p>
            <a:r>
              <a:rPr lang="nl-NL" b="1" dirty="0">
                <a:solidFill>
                  <a:schemeClr val="tx2"/>
                </a:solidFill>
              </a:rPr>
              <a:t>(2) Gelijkheidsbeginsel</a:t>
            </a:r>
            <a:br>
              <a:rPr lang="nl-NL" b="1" dirty="0">
                <a:solidFill>
                  <a:schemeClr val="tx2"/>
                </a:solidFill>
              </a:rPr>
            </a:br>
            <a:r>
              <a:rPr lang="nl-NL" b="1" dirty="0">
                <a:solidFill>
                  <a:schemeClr val="tx2"/>
                </a:solidFill>
              </a:rPr>
              <a:t>(precedentwerking)</a:t>
            </a:r>
          </a:p>
        </p:txBody>
      </p:sp>
      <p:sp>
        <p:nvSpPr>
          <p:cNvPr id="6" name="Tijdelijke aanduiding voor inhoud 5">
            <a:extLst>
              <a:ext uri="{FF2B5EF4-FFF2-40B4-BE49-F238E27FC236}">
                <a16:creationId xmlns:a16="http://schemas.microsoft.com/office/drawing/2014/main" xmlns="" id="{9D0DEF44-A2E8-40AA-A72C-3687B06881E6}"/>
              </a:ext>
            </a:extLst>
          </p:cNvPr>
          <p:cNvSpPr>
            <a:spLocks noGrp="1"/>
          </p:cNvSpPr>
          <p:nvPr>
            <p:ph idx="1"/>
          </p:nvPr>
        </p:nvSpPr>
        <p:spPr/>
        <p:txBody>
          <a:bodyPr/>
          <a:lstStyle/>
          <a:p>
            <a:endParaRPr lang="nl-NL" dirty="0"/>
          </a:p>
          <a:p>
            <a:pPr marL="0" indent="0">
              <a:buNone/>
            </a:pPr>
            <a:r>
              <a:rPr lang="nl-NL" sz="2000" b="1" dirty="0">
                <a:latin typeface="Agency FB" panose="020B0503020202020204" pitchFamily="34" charset="0"/>
              </a:rPr>
              <a:t>Artikel 1 Grondwet:</a:t>
            </a:r>
          </a:p>
          <a:p>
            <a:pPr marL="0" indent="0">
              <a:buNone/>
            </a:pPr>
            <a:r>
              <a:rPr lang="nl-NL" sz="2000" i="1" dirty="0">
                <a:latin typeface="Agency FB" panose="020B0503020202020204" pitchFamily="34" charset="0"/>
              </a:rPr>
              <a:t>Allen die zich in Nederland bevinden, worden in gelijke gevallen gelijk behandeld. Discriminatie wegens godsdienst, levensovertuiging, politieke gezindheid, ras, geslacht of op welke grond dan ook, is niet toegestaan.</a:t>
            </a:r>
          </a:p>
          <a:p>
            <a:pPr marL="0" indent="0">
              <a:buNone/>
            </a:pPr>
            <a:endParaRPr lang="nl-NL" sz="2000" i="1" dirty="0"/>
          </a:p>
          <a:p>
            <a:pPr marL="0" indent="0">
              <a:buNone/>
            </a:pPr>
            <a:r>
              <a:rPr lang="nl-NL" sz="2000" i="1" dirty="0">
                <a:solidFill>
                  <a:schemeClr val="tx2"/>
                </a:solidFill>
              </a:rPr>
              <a:t>Dit betekent:</a:t>
            </a:r>
          </a:p>
          <a:p>
            <a:pPr>
              <a:buFontTx/>
              <a:buChar char="-"/>
            </a:pPr>
            <a:r>
              <a:rPr lang="nl-NL" sz="2000" i="1" dirty="0">
                <a:solidFill>
                  <a:schemeClr val="tx2"/>
                </a:solidFill>
              </a:rPr>
              <a:t>gelijke gevallen moeten gelijk behandeld worden</a:t>
            </a:r>
          </a:p>
          <a:p>
            <a:pPr>
              <a:buFontTx/>
              <a:buChar char="-"/>
            </a:pPr>
            <a:r>
              <a:rPr lang="nl-NL" sz="2000" i="1" dirty="0">
                <a:solidFill>
                  <a:schemeClr val="tx2"/>
                </a:solidFill>
              </a:rPr>
              <a:t>verbod op discriminatie</a:t>
            </a:r>
          </a:p>
          <a:p>
            <a:pPr>
              <a:buFontTx/>
              <a:buChar char="-"/>
            </a:pPr>
            <a:r>
              <a:rPr lang="nl-NL" sz="2000" i="1" dirty="0">
                <a:solidFill>
                  <a:schemeClr val="tx2"/>
                </a:solidFill>
              </a:rPr>
              <a:t>ongelijke gevallen op consistente en evenredige wijze behandelen</a:t>
            </a:r>
          </a:p>
          <a:p>
            <a:pPr>
              <a:buFontTx/>
              <a:buChar char="-"/>
            </a:pPr>
            <a:r>
              <a:rPr lang="nl-NL" sz="2000" i="1" dirty="0">
                <a:solidFill>
                  <a:schemeClr val="tx2"/>
                </a:solidFill>
              </a:rPr>
              <a:t>goed motiveren van gemaakt onderscheid</a:t>
            </a:r>
          </a:p>
          <a:p>
            <a:pPr>
              <a:buFontTx/>
              <a:buChar char="-"/>
            </a:pPr>
            <a:endParaRPr lang="nl-NL" sz="2000" i="1" dirty="0"/>
          </a:p>
        </p:txBody>
      </p:sp>
    </p:spTree>
    <p:extLst>
      <p:ext uri="{BB962C8B-B14F-4D97-AF65-F5344CB8AC3E}">
        <p14:creationId xmlns:p14="http://schemas.microsoft.com/office/powerpoint/2010/main" val="55156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
            <a:ext cx="2051720" cy="20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274638"/>
            <a:ext cx="6851104" cy="1498178"/>
          </a:xfrm>
        </p:spPr>
        <p:txBody>
          <a:bodyPr>
            <a:noAutofit/>
          </a:bodyPr>
          <a:lstStyle/>
          <a:p>
            <a:r>
              <a:rPr lang="nl-NL" b="1" dirty="0">
                <a:solidFill>
                  <a:schemeClr val="tx2"/>
                </a:solidFill>
              </a:rPr>
              <a:t>gelijkheidsbeginsel</a:t>
            </a:r>
          </a:p>
        </p:txBody>
      </p:sp>
      <p:pic>
        <p:nvPicPr>
          <p:cNvPr id="5" name="Tijdelijke aanduiding voor inhoud 4">
            <a:extLst>
              <a:ext uri="{FF2B5EF4-FFF2-40B4-BE49-F238E27FC236}">
                <a16:creationId xmlns:a16="http://schemas.microsoft.com/office/drawing/2014/main" xmlns="" id="{639F0D6D-C571-46F0-A2EF-49537534435F}"/>
              </a:ext>
            </a:extLst>
          </p:cNvPr>
          <p:cNvPicPr>
            <a:picLocks noGrp="1" noChangeAspect="1"/>
          </p:cNvPicPr>
          <p:nvPr>
            <p:ph idx="1"/>
          </p:nvPr>
        </p:nvPicPr>
        <p:blipFill>
          <a:blip r:embed="rId3"/>
          <a:stretch>
            <a:fillRect/>
          </a:stretch>
        </p:blipFill>
        <p:spPr>
          <a:xfrm>
            <a:off x="514623" y="2129128"/>
            <a:ext cx="6545912" cy="4356000"/>
          </a:xfrm>
          <a:prstGeom prst="rect">
            <a:avLst/>
          </a:prstGeom>
        </p:spPr>
      </p:pic>
    </p:spTree>
    <p:extLst>
      <p:ext uri="{BB962C8B-B14F-4D97-AF65-F5344CB8AC3E}">
        <p14:creationId xmlns:p14="http://schemas.microsoft.com/office/powerpoint/2010/main" val="2256302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
            <a:ext cx="2051720" cy="20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274638"/>
            <a:ext cx="6851104" cy="1498178"/>
          </a:xfrm>
        </p:spPr>
        <p:txBody>
          <a:bodyPr>
            <a:noAutofit/>
          </a:bodyPr>
          <a:lstStyle/>
          <a:p>
            <a:r>
              <a:rPr lang="nl-NL" b="1" dirty="0">
                <a:solidFill>
                  <a:schemeClr val="tx2"/>
                </a:solidFill>
              </a:rPr>
              <a:t>gelijkheidsbeginsel</a:t>
            </a:r>
          </a:p>
        </p:txBody>
      </p:sp>
      <p:sp>
        <p:nvSpPr>
          <p:cNvPr id="6" name="Tijdelijke aanduiding voor inhoud 5">
            <a:extLst>
              <a:ext uri="{FF2B5EF4-FFF2-40B4-BE49-F238E27FC236}">
                <a16:creationId xmlns:a16="http://schemas.microsoft.com/office/drawing/2014/main" xmlns="" id="{AAFE3C93-2A45-4F4B-BFAB-8C8547D61916}"/>
              </a:ext>
            </a:extLst>
          </p:cNvPr>
          <p:cNvSpPr>
            <a:spLocks noGrp="1"/>
          </p:cNvSpPr>
          <p:nvPr>
            <p:ph idx="1"/>
          </p:nvPr>
        </p:nvSpPr>
        <p:spPr/>
        <p:txBody>
          <a:bodyPr/>
          <a:lstStyle/>
          <a:p>
            <a:pPr marL="0" indent="0">
              <a:buNone/>
            </a:pPr>
            <a:endParaRPr lang="nl-NL" dirty="0"/>
          </a:p>
          <a:p>
            <a:pPr marL="0" indent="0">
              <a:buNone/>
            </a:pPr>
            <a:r>
              <a:rPr lang="nl-NL" dirty="0">
                <a:solidFill>
                  <a:schemeClr val="tx2"/>
                </a:solidFill>
              </a:rPr>
              <a:t>Didam-arrest </a:t>
            </a:r>
          </a:p>
          <a:p>
            <a:pPr marL="0" indent="0">
              <a:buNone/>
            </a:pPr>
            <a:r>
              <a:rPr lang="nl-NL" sz="1600" dirty="0">
                <a:solidFill>
                  <a:schemeClr val="tx2"/>
                </a:solidFill>
              </a:rPr>
              <a:t>Hoge Raad 26 november 2021 / ECLI:NL:HR:2021:1778</a:t>
            </a:r>
          </a:p>
          <a:p>
            <a:pPr marL="0" indent="0">
              <a:buNone/>
            </a:pPr>
            <a:endParaRPr lang="nl-NL" sz="1600" dirty="0">
              <a:solidFill>
                <a:schemeClr val="tx2"/>
              </a:solidFill>
            </a:endParaRPr>
          </a:p>
          <a:p>
            <a:pPr marL="0" indent="0">
              <a:buNone/>
            </a:pPr>
            <a:r>
              <a:rPr lang="nl-NL" sz="1600" dirty="0">
                <a:solidFill>
                  <a:schemeClr val="tx2"/>
                </a:solidFill>
              </a:rPr>
              <a:t>Feiten: </a:t>
            </a:r>
          </a:p>
          <a:p>
            <a:r>
              <a:rPr lang="nl-NL" sz="1600" dirty="0">
                <a:solidFill>
                  <a:schemeClr val="tx2"/>
                </a:solidFill>
              </a:rPr>
              <a:t>gemeente Montferland is eigenaar van het voormalige gemeentehuis in Didam</a:t>
            </a:r>
          </a:p>
          <a:p>
            <a:r>
              <a:rPr lang="nl-NL" sz="1600" dirty="0">
                <a:solidFill>
                  <a:schemeClr val="tx2"/>
                </a:solidFill>
              </a:rPr>
              <a:t>gemeente wil dorpscentrum Didam ingrijpend wijzigen: Masterplan Didam ‘De samenleving verandert’</a:t>
            </a:r>
          </a:p>
          <a:p>
            <a:r>
              <a:rPr lang="nl-NL" sz="1600" dirty="0">
                <a:solidFill>
                  <a:schemeClr val="tx2"/>
                </a:solidFill>
              </a:rPr>
              <a:t>Albert Heijn wil (gedeelte) gemeentehuis kopen en meldt dit bij de gemeente</a:t>
            </a:r>
          </a:p>
          <a:p>
            <a:r>
              <a:rPr lang="nl-NL" sz="1600" dirty="0">
                <a:solidFill>
                  <a:schemeClr val="tx2"/>
                </a:solidFill>
              </a:rPr>
              <a:t>gemeente onderhandelt uitsluitend met COOP-supermarkt en verkoopt aan de COOP</a:t>
            </a:r>
          </a:p>
          <a:p>
            <a:r>
              <a:rPr lang="nl-NL" sz="1600" dirty="0">
                <a:solidFill>
                  <a:schemeClr val="tx2"/>
                </a:solidFill>
              </a:rPr>
              <a:t>Albert Heijn stapt naar de rechter en eist verbod: strijd met gelijkheids- en transparantiebeginsel</a:t>
            </a:r>
          </a:p>
          <a:p>
            <a:endParaRPr lang="nl-NL" sz="1600" dirty="0"/>
          </a:p>
          <a:p>
            <a:endParaRPr lang="nl-NL" sz="1600" dirty="0"/>
          </a:p>
          <a:p>
            <a:pPr marL="0" indent="0">
              <a:buNone/>
            </a:pPr>
            <a:endParaRPr lang="nl-NL" sz="1600" dirty="0"/>
          </a:p>
          <a:p>
            <a:pPr marL="0" indent="0">
              <a:buNone/>
            </a:pPr>
            <a:endParaRPr lang="nl-NL" sz="1600" dirty="0"/>
          </a:p>
        </p:txBody>
      </p:sp>
    </p:spTree>
    <p:extLst>
      <p:ext uri="{BB962C8B-B14F-4D97-AF65-F5344CB8AC3E}">
        <p14:creationId xmlns:p14="http://schemas.microsoft.com/office/powerpoint/2010/main" val="353518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
            <a:ext cx="2051720" cy="20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274638"/>
            <a:ext cx="6851104" cy="1498178"/>
          </a:xfrm>
        </p:spPr>
        <p:txBody>
          <a:bodyPr>
            <a:noAutofit/>
          </a:bodyPr>
          <a:lstStyle/>
          <a:p>
            <a:r>
              <a:rPr lang="nl-NL" b="1" dirty="0">
                <a:solidFill>
                  <a:schemeClr val="tx2"/>
                </a:solidFill>
              </a:rPr>
              <a:t>gelijkheidsbeginsel</a:t>
            </a:r>
          </a:p>
        </p:txBody>
      </p:sp>
      <p:sp>
        <p:nvSpPr>
          <p:cNvPr id="6" name="Tijdelijke aanduiding voor inhoud 5">
            <a:extLst>
              <a:ext uri="{FF2B5EF4-FFF2-40B4-BE49-F238E27FC236}">
                <a16:creationId xmlns:a16="http://schemas.microsoft.com/office/drawing/2014/main" xmlns="" id="{AAFE3C93-2A45-4F4B-BFAB-8C8547D61916}"/>
              </a:ext>
            </a:extLst>
          </p:cNvPr>
          <p:cNvSpPr>
            <a:spLocks noGrp="1"/>
          </p:cNvSpPr>
          <p:nvPr>
            <p:ph idx="1"/>
          </p:nvPr>
        </p:nvSpPr>
        <p:spPr/>
        <p:txBody>
          <a:bodyPr>
            <a:normAutofit fontScale="62500" lnSpcReduction="20000"/>
          </a:bodyPr>
          <a:lstStyle/>
          <a:p>
            <a:pPr marL="0" indent="0">
              <a:buNone/>
            </a:pPr>
            <a:endParaRPr lang="nl-NL" dirty="0"/>
          </a:p>
          <a:p>
            <a:pPr marL="0" indent="0">
              <a:buNone/>
            </a:pPr>
            <a:r>
              <a:rPr lang="nl-NL" dirty="0">
                <a:solidFill>
                  <a:schemeClr val="tx2"/>
                </a:solidFill>
              </a:rPr>
              <a:t>Didam-arrest </a:t>
            </a:r>
          </a:p>
          <a:p>
            <a:pPr marL="0" indent="0">
              <a:buNone/>
            </a:pPr>
            <a:r>
              <a:rPr lang="nl-NL" sz="1600" dirty="0">
                <a:solidFill>
                  <a:schemeClr val="tx2"/>
                </a:solidFill>
              </a:rPr>
              <a:t>Hoge Raad 26 november 2021 / ECLI:NL:HR:2021:1778</a:t>
            </a:r>
          </a:p>
          <a:p>
            <a:pPr marL="0" indent="0">
              <a:buNone/>
            </a:pPr>
            <a:r>
              <a:rPr lang="nl-NL" sz="1600" dirty="0">
                <a:solidFill>
                  <a:schemeClr val="tx2"/>
                </a:solidFill>
              </a:rPr>
              <a:t>3.1.3</a:t>
            </a:r>
          </a:p>
          <a:p>
            <a:pPr marL="0" indent="0">
              <a:buNone/>
            </a:pPr>
            <a:r>
              <a:rPr lang="nl-NL" sz="1600" dirty="0">
                <a:solidFill>
                  <a:schemeClr val="tx2"/>
                </a:solidFill>
              </a:rPr>
              <a:t>Op grond van art. 3:14 BW mag een bevoegdheid die krachtens het burgerlijk recht aan een overheidslichaam toekomt, niet worden uitgeoefend in strijd met geschreven of ongeschreven regels van publiekrecht. Tot de regels van publiekrecht behoren de algemene beginselen van behoorlijk bestuur. Dit betekent dat een overheidslichaam bij het aangaan en uitvoeren van privaatrechtelijke overeenkomsten de algemene beginselen van behoorlijk bestuur en daarmee het gelijkheidsbeginsel in acht moet nemen.4 Dit geldt dus ook voor de beslissing met wie en onder welke voorwaarden het een overeenkomst tot verkoop van een aan hem toebehorende onroerende zaak sluit. Op dit punt verschilt de positie van een overheidslichaam van die van een private partij.</a:t>
            </a:r>
          </a:p>
          <a:p>
            <a:pPr marL="0" indent="0">
              <a:buNone/>
            </a:pPr>
            <a:endParaRPr lang="nl-NL" sz="1600" dirty="0">
              <a:solidFill>
                <a:schemeClr val="tx2"/>
              </a:solidFill>
            </a:endParaRPr>
          </a:p>
          <a:p>
            <a:pPr marL="0" indent="0">
              <a:buNone/>
            </a:pPr>
            <a:r>
              <a:rPr lang="nl-NL" sz="1600" dirty="0">
                <a:solidFill>
                  <a:schemeClr val="tx2"/>
                </a:solidFill>
              </a:rPr>
              <a:t>3.1.4</a:t>
            </a:r>
          </a:p>
          <a:p>
            <a:pPr marL="0" indent="0">
              <a:buNone/>
            </a:pPr>
            <a:r>
              <a:rPr lang="nl-NL" sz="1600" dirty="0">
                <a:solidFill>
                  <a:schemeClr val="tx2"/>
                </a:solidFill>
              </a:rPr>
              <a:t>Uit het gelijkheidsbeginsel – dat in deze context strekt tot het bieden van gelijke kansen – vloeit voort dat een overheidslichaam dat het voornemen heeft een aan hem toebehorende onroerende zaak te verkopen, ruimte moet bieden aan (potentiële) gegadigden om mee te dingen naar deze onroerende zaak indien er meerdere gegadigden zijn voor de aankoop van de desbetreffende onroerende zaak of redelijkerwijs te verwachten is dat er meerdere gegadigden zullen zijn.5 In dat geval zal het overheidslichaam met inachtneming van de hem toekomende beleidsruimte criteria moeten opstellen aan de hand waarvan de koper wordt geselecteerd. Deze criteria moeten objectief, toetsbaar en redelijk zijn.</a:t>
            </a:r>
          </a:p>
          <a:p>
            <a:pPr marL="0" indent="0">
              <a:buNone/>
            </a:pPr>
            <a:endParaRPr lang="nl-NL" sz="1600" dirty="0">
              <a:solidFill>
                <a:schemeClr val="tx2"/>
              </a:solidFill>
            </a:endParaRPr>
          </a:p>
          <a:p>
            <a:pPr marL="0" indent="0">
              <a:buNone/>
            </a:pPr>
            <a:r>
              <a:rPr lang="nl-NL" sz="1600" dirty="0">
                <a:solidFill>
                  <a:schemeClr val="tx2"/>
                </a:solidFill>
              </a:rPr>
              <a:t>3.1.5</a:t>
            </a:r>
          </a:p>
          <a:p>
            <a:pPr marL="0" indent="0">
              <a:buNone/>
            </a:pPr>
            <a:r>
              <a:rPr lang="nl-NL" sz="1600" dirty="0">
                <a:solidFill>
                  <a:schemeClr val="tx2"/>
                </a:solidFill>
              </a:rPr>
              <a:t>Het gelijkheidsbeginsel brengt ook mee dat het overheidslichaam, teneinde gelijke kansen te realiseren, een passende mate van openbaarheid moet verzekeren met betrekking tot de beschikbaarheid van de onroerende zaak, de selectieprocedure, het tijdschema en de toe te passen selectiecriteria. Het overheidslichaam moet hierover tijdig voorafgaand aan de selectieprocedure duidelijkheid scheppen door informatie over deze aspecten bekend te maken op zodanige wijze dat (potentiële) gegadigden daarvan kennis kunnen nemen.6</a:t>
            </a:r>
          </a:p>
          <a:p>
            <a:pPr marL="0" indent="0">
              <a:buNone/>
            </a:pPr>
            <a:endParaRPr lang="nl-NL" sz="1600" dirty="0">
              <a:solidFill>
                <a:schemeClr val="tx2"/>
              </a:solidFill>
            </a:endParaRPr>
          </a:p>
          <a:p>
            <a:pPr marL="0" indent="0">
              <a:buNone/>
            </a:pPr>
            <a:r>
              <a:rPr lang="nl-NL" sz="1600" dirty="0">
                <a:solidFill>
                  <a:schemeClr val="tx2"/>
                </a:solidFill>
              </a:rPr>
              <a:t>3.1.6</a:t>
            </a:r>
          </a:p>
          <a:p>
            <a:pPr marL="0" indent="0">
              <a:buNone/>
            </a:pPr>
            <a:r>
              <a:rPr lang="nl-NL" sz="1600" dirty="0">
                <a:solidFill>
                  <a:schemeClr val="tx2"/>
                </a:solidFill>
              </a:rPr>
              <a:t>De hiervoor in 3.1.4 en 3.1.5 bedoelde mededingingsruimte door middel van een selectieprocedure hoeft niet te worden geboden indien bij voorbaat vaststaat of redelijkerwijs mag worden aangenomen dat op grond van objectieve, toetsbare en redelijke criteria slechts één serieuze gegadigde in aanmerking komt voor de aankoop. In dat geval dient het overheidslichaam zijn voornemen tot verkoop tijdig voorafgaand aan de verkoop op zodanige wijze bekend te maken dat een ieder daarvan kennis kan nemen, waarbij het dient te motiveren waarom naar zijn oordeel op grond van de hiervoor bedoelde criteria bij voorbaat vaststaat of redelijkerwijs mag worden aangenomen dat er slechts één serieuze gegadigde in aanmerking komt.</a:t>
            </a:r>
          </a:p>
          <a:p>
            <a:pPr marL="0" indent="0">
              <a:buNone/>
            </a:pPr>
            <a:endParaRPr lang="nl-NL" sz="1600" dirty="0"/>
          </a:p>
          <a:p>
            <a:endParaRPr lang="nl-NL" sz="1600" dirty="0"/>
          </a:p>
          <a:p>
            <a:pPr marL="0" indent="0">
              <a:buNone/>
            </a:pPr>
            <a:endParaRPr lang="nl-NL" sz="1600" dirty="0"/>
          </a:p>
          <a:p>
            <a:pPr marL="0" indent="0">
              <a:buNone/>
            </a:pPr>
            <a:endParaRPr lang="nl-NL" sz="1600" dirty="0"/>
          </a:p>
        </p:txBody>
      </p:sp>
    </p:spTree>
    <p:extLst>
      <p:ext uri="{BB962C8B-B14F-4D97-AF65-F5344CB8AC3E}">
        <p14:creationId xmlns:p14="http://schemas.microsoft.com/office/powerpoint/2010/main" val="228044824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2200</TotalTime>
  <Words>848</Words>
  <Application>Microsoft Office PowerPoint</Application>
  <PresentationFormat>Diavoorstelling (4:3)</PresentationFormat>
  <Paragraphs>95</Paragraphs>
  <Slides>14</Slides>
  <Notes>0</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Kantoorthema</vt:lpstr>
      <vt:lpstr>  conflicten tussen boer, burger  en bestuursorgaan wat is de rol van mediation daarbij?  </vt:lpstr>
      <vt:lpstr>agenda</vt:lpstr>
      <vt:lpstr>overheidsmediation</vt:lpstr>
      <vt:lpstr>voorbeelden</vt:lpstr>
      <vt:lpstr>(1) procesbewaking</vt:lpstr>
      <vt:lpstr>(2) Gelijkheidsbeginsel (precedentwerking)</vt:lpstr>
      <vt:lpstr>gelijkheidsbeginsel</vt:lpstr>
      <vt:lpstr>gelijkheidsbeginsel</vt:lpstr>
      <vt:lpstr>gelijkheidsbeginsel</vt:lpstr>
      <vt:lpstr>Algemene beginselen van behoorlijk bestuur </vt:lpstr>
      <vt:lpstr>Algemene beginselen van behoorlijk bestuur </vt:lpstr>
      <vt:lpstr>gelijkheidsbeginsel </vt:lpstr>
      <vt:lpstr>(3) vertrouwen boer &gt; &lt; overheid</vt:lpstr>
      <vt:lpstr>vertrouwen = contact boer &lt; &gt; overheid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VERSCHONINGSRECHT</dc:title>
  <dc:creator>Eigenaar</dc:creator>
  <cp:lastModifiedBy>JZ den Hartogh</cp:lastModifiedBy>
  <cp:revision>52</cp:revision>
  <dcterms:created xsi:type="dcterms:W3CDTF">2017-01-26T13:50:30Z</dcterms:created>
  <dcterms:modified xsi:type="dcterms:W3CDTF">2022-12-13T16:06:11Z</dcterms:modified>
</cp:coreProperties>
</file>